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258" r:id="rId4"/>
    <p:sldId id="290" r:id="rId5"/>
    <p:sldId id="266" r:id="rId6"/>
    <p:sldId id="275" r:id="rId7"/>
    <p:sldId id="259" r:id="rId8"/>
    <p:sldId id="268" r:id="rId9"/>
    <p:sldId id="267" r:id="rId10"/>
    <p:sldId id="260" r:id="rId11"/>
    <p:sldId id="274" r:id="rId12"/>
    <p:sldId id="298" r:id="rId13"/>
    <p:sldId id="300" r:id="rId14"/>
    <p:sldId id="301" r:id="rId15"/>
    <p:sldId id="302" r:id="rId16"/>
    <p:sldId id="276" r:id="rId17"/>
    <p:sldId id="278" r:id="rId18"/>
    <p:sldId id="292" r:id="rId19"/>
    <p:sldId id="335" r:id="rId20"/>
    <p:sldId id="261" r:id="rId21"/>
    <p:sldId id="295" r:id="rId22"/>
    <p:sldId id="365" r:id="rId23"/>
    <p:sldId id="366" r:id="rId24"/>
    <p:sldId id="367" r:id="rId25"/>
    <p:sldId id="361" r:id="rId26"/>
    <p:sldId id="368" r:id="rId27"/>
    <p:sldId id="369" r:id="rId28"/>
    <p:sldId id="370" r:id="rId29"/>
    <p:sldId id="371" r:id="rId30"/>
    <p:sldId id="360" r:id="rId31"/>
    <p:sldId id="362" r:id="rId32"/>
    <p:sldId id="372" r:id="rId33"/>
    <p:sldId id="262" r:id="rId34"/>
    <p:sldId id="286" r:id="rId35"/>
    <p:sldId id="294" r:id="rId36"/>
    <p:sldId id="363" r:id="rId37"/>
    <p:sldId id="287" r:id="rId38"/>
    <p:sldId id="364" r:id="rId39"/>
    <p:sldId id="297"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8ED"/>
    <a:srgbClr val="92B5C2"/>
    <a:srgbClr val="C7B98A"/>
    <a:srgbClr val="78AF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66" autoAdjust="0"/>
    <p:restoredTop sz="94660"/>
  </p:normalViewPr>
  <p:slideViewPr>
    <p:cSldViewPr snapToGrid="0">
      <p:cViewPr varScale="1">
        <p:scale>
          <a:sx n="86" d="100"/>
          <a:sy n="86" d="100"/>
        </p:scale>
        <p:origin x="806" y="62"/>
      </p:cViewPr>
      <p:guideLst>
        <p:guide orient="horz" pos="2160"/>
        <p:guide pos="3840"/>
      </p:guideLst>
    </p:cSldViewPr>
  </p:slideViewPr>
  <p:notesTextViewPr>
    <p:cViewPr>
      <p:scale>
        <a:sx n="1" d="1"/>
        <a:sy n="1" d="1"/>
      </p:scale>
      <p:origin x="0" y="0"/>
    </p:cViewPr>
  </p:notesTextViewPr>
  <p:sorterViewPr>
    <p:cViewPr>
      <p:scale>
        <a:sx n="55" d="100"/>
        <a:sy n="5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ABDC0C-CEFB-49CE-B73D-7D8C46270DF7}" type="datetimeFigureOut">
              <a:rPr lang="zh-CN" altLang="en-US" smtClean="0"/>
              <a:pPr/>
              <a:t>2019/5/15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CFA6B3-2B12-4C3D-8BFA-21002E867710}" type="slidenum">
              <a:rPr lang="zh-CN" altLang="en-US" smtClean="0"/>
              <a:pPr/>
              <a:t>‹#›</a:t>
            </a:fld>
            <a:endParaRPr lang="zh-CN" altLang="en-US"/>
          </a:p>
        </p:txBody>
      </p:sp>
    </p:spTree>
    <p:extLst>
      <p:ext uri="{BB962C8B-B14F-4D97-AF65-F5344CB8AC3E}">
        <p14:creationId xmlns:p14="http://schemas.microsoft.com/office/powerpoint/2010/main" val="3790201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4110907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861678-F871-4BA5-BC3E-7CD7D2CF1E81}" type="slidenum">
              <a:rPr lang="zh-CN" altLang="en-US" smtClean="0"/>
              <a:pPr/>
              <a:t>15</a:t>
            </a:fld>
            <a:endParaRPr lang="zh-CN" altLang="en-US"/>
          </a:p>
        </p:txBody>
      </p:sp>
    </p:spTree>
    <p:extLst>
      <p:ext uri="{BB962C8B-B14F-4D97-AF65-F5344CB8AC3E}">
        <p14:creationId xmlns:p14="http://schemas.microsoft.com/office/powerpoint/2010/main" val="2178138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861678-F871-4BA5-BC3E-7CD7D2CF1E81}" type="slidenum">
              <a:rPr lang="zh-CN" altLang="en-US" smtClean="0"/>
              <a:pPr/>
              <a:t>16</a:t>
            </a:fld>
            <a:endParaRPr lang="zh-CN" altLang="en-US"/>
          </a:p>
        </p:txBody>
      </p:sp>
    </p:spTree>
    <p:extLst>
      <p:ext uri="{BB962C8B-B14F-4D97-AF65-F5344CB8AC3E}">
        <p14:creationId xmlns:p14="http://schemas.microsoft.com/office/powerpoint/2010/main" val="2684283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861678-F871-4BA5-BC3E-7CD7D2CF1E81}" type="slidenum">
              <a:rPr lang="zh-CN" altLang="en-US" smtClean="0"/>
              <a:pPr/>
              <a:t>17</a:t>
            </a:fld>
            <a:endParaRPr lang="zh-CN" altLang="en-US"/>
          </a:p>
        </p:txBody>
      </p:sp>
    </p:spTree>
    <p:extLst>
      <p:ext uri="{BB962C8B-B14F-4D97-AF65-F5344CB8AC3E}">
        <p14:creationId xmlns:p14="http://schemas.microsoft.com/office/powerpoint/2010/main" val="3565827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771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035976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452289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558984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358238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110643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493063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D8A3554-0430-45DB-BDFE-3C446509E54A}" type="slidenum">
              <a:rPr lang="en-US" smtClean="0"/>
              <a:pPr/>
              <a:t>5</a:t>
            </a:fld>
            <a:endParaRPr lang="en-US"/>
          </a:p>
        </p:txBody>
      </p:sp>
    </p:spTree>
    <p:extLst>
      <p:ext uri="{BB962C8B-B14F-4D97-AF65-F5344CB8AC3E}">
        <p14:creationId xmlns:p14="http://schemas.microsoft.com/office/powerpoint/2010/main" val="37768146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332567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723047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4132161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4185987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661789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319464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362543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CFA826-E658-4CB5-A9AD-3C9DEA137DE0}" type="slidenum">
              <a:rPr lang="zh-CN" altLang="en-US" smtClean="0"/>
              <a:pPr/>
              <a:t>34</a:t>
            </a:fld>
            <a:endParaRPr lang="zh-CN" altLang="en-US"/>
          </a:p>
        </p:txBody>
      </p:sp>
    </p:spTree>
    <p:extLst>
      <p:ext uri="{BB962C8B-B14F-4D97-AF65-F5344CB8AC3E}">
        <p14:creationId xmlns:p14="http://schemas.microsoft.com/office/powerpoint/2010/main" val="4164010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54329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CFA826-E658-4CB5-A9AD-3C9DEA137DE0}" type="slidenum">
              <a:rPr lang="zh-CN" altLang="en-US" smtClean="0"/>
              <a:pPr/>
              <a:t>36</a:t>
            </a:fld>
            <a:endParaRPr lang="zh-CN" altLang="en-US"/>
          </a:p>
        </p:txBody>
      </p:sp>
    </p:spTree>
    <p:extLst>
      <p:ext uri="{BB962C8B-B14F-4D97-AF65-F5344CB8AC3E}">
        <p14:creationId xmlns:p14="http://schemas.microsoft.com/office/powerpoint/2010/main" val="1724465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861678-F871-4BA5-BC3E-7CD7D2CF1E81}" type="slidenum">
              <a:rPr lang="zh-CN" altLang="en-US" smtClean="0"/>
              <a:pPr/>
              <a:t>6</a:t>
            </a:fld>
            <a:endParaRPr lang="zh-CN" altLang="en-US"/>
          </a:p>
        </p:txBody>
      </p:sp>
    </p:spTree>
    <p:extLst>
      <p:ext uri="{BB962C8B-B14F-4D97-AF65-F5344CB8AC3E}">
        <p14:creationId xmlns:p14="http://schemas.microsoft.com/office/powerpoint/2010/main" val="1386634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CFA826-E658-4CB5-A9AD-3C9DEA137DE0}" type="slidenum">
              <a:rPr lang="zh-CN" altLang="en-US" smtClean="0"/>
              <a:pPr/>
              <a:t>37</a:t>
            </a:fld>
            <a:endParaRPr lang="zh-CN" altLang="en-US"/>
          </a:p>
        </p:txBody>
      </p:sp>
    </p:spTree>
    <p:extLst>
      <p:ext uri="{BB962C8B-B14F-4D97-AF65-F5344CB8AC3E}">
        <p14:creationId xmlns:p14="http://schemas.microsoft.com/office/powerpoint/2010/main" val="1724465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CFA826-E658-4CB5-A9AD-3C9DEA137DE0}" type="slidenum">
              <a:rPr lang="zh-CN" altLang="en-US" smtClean="0"/>
              <a:pPr/>
              <a:t>38</a:t>
            </a:fld>
            <a:endParaRPr lang="zh-CN" altLang="en-US"/>
          </a:p>
        </p:txBody>
      </p:sp>
    </p:spTree>
    <p:extLst>
      <p:ext uri="{BB962C8B-B14F-4D97-AF65-F5344CB8AC3E}">
        <p14:creationId xmlns:p14="http://schemas.microsoft.com/office/powerpoint/2010/main" val="1724465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935439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39888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861678-F871-4BA5-BC3E-7CD7D2CF1E81}" type="slidenum">
              <a:rPr lang="zh-CN" altLang="en-US" smtClean="0"/>
              <a:pPr/>
              <a:t>11</a:t>
            </a:fld>
            <a:endParaRPr lang="zh-CN" altLang="en-US"/>
          </a:p>
        </p:txBody>
      </p:sp>
    </p:spTree>
    <p:extLst>
      <p:ext uri="{BB962C8B-B14F-4D97-AF65-F5344CB8AC3E}">
        <p14:creationId xmlns:p14="http://schemas.microsoft.com/office/powerpoint/2010/main" val="4185918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861678-F871-4BA5-BC3E-7CD7D2CF1E81}" type="slidenum">
              <a:rPr lang="zh-CN" altLang="en-US" smtClean="0"/>
              <a:pPr/>
              <a:t>12</a:t>
            </a:fld>
            <a:endParaRPr lang="zh-CN" altLang="en-US"/>
          </a:p>
        </p:txBody>
      </p:sp>
    </p:spTree>
    <p:extLst>
      <p:ext uri="{BB962C8B-B14F-4D97-AF65-F5344CB8AC3E}">
        <p14:creationId xmlns:p14="http://schemas.microsoft.com/office/powerpoint/2010/main" val="1079974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861678-F871-4BA5-BC3E-7CD7D2CF1E81}" type="slidenum">
              <a:rPr lang="zh-CN" altLang="en-US" smtClean="0"/>
              <a:pPr/>
              <a:t>13</a:t>
            </a:fld>
            <a:endParaRPr lang="zh-CN" altLang="en-US"/>
          </a:p>
        </p:txBody>
      </p:sp>
    </p:spTree>
    <p:extLst>
      <p:ext uri="{BB962C8B-B14F-4D97-AF65-F5344CB8AC3E}">
        <p14:creationId xmlns:p14="http://schemas.microsoft.com/office/powerpoint/2010/main" val="3069743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4861678-F871-4BA5-BC3E-7CD7D2CF1E81}" type="slidenum">
              <a:rPr lang="zh-CN" altLang="en-US" smtClean="0"/>
              <a:pPr/>
              <a:t>14</a:t>
            </a:fld>
            <a:endParaRPr lang="zh-CN" altLang="en-US"/>
          </a:p>
        </p:txBody>
      </p:sp>
    </p:spTree>
    <p:extLst>
      <p:ext uri="{BB962C8B-B14F-4D97-AF65-F5344CB8AC3E}">
        <p14:creationId xmlns:p14="http://schemas.microsoft.com/office/powerpoint/2010/main" val="3289465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userDrawn="1"/>
        </p:nvSpPr>
        <p:spPr>
          <a:xfrm>
            <a:off x="0" y="176464"/>
            <a:ext cx="12192000" cy="6681536"/>
          </a:xfrm>
          <a:prstGeom prst="rect">
            <a:avLst/>
          </a:prstGeom>
          <a:gradFill>
            <a:gsLst>
              <a:gs pos="0">
                <a:srgbClr val="F0F8ED">
                  <a:alpha val="0"/>
                </a:srgbClr>
              </a:gs>
              <a:gs pos="100000">
                <a:srgbClr val="F0F8E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415713" y="381168"/>
            <a:ext cx="10515600" cy="356770"/>
          </a:xfrm>
        </p:spPr>
        <p:txBody>
          <a:bodyPr>
            <a:normAutofit/>
          </a:bodyPr>
          <a:lstStyle>
            <a:lvl1pPr>
              <a:defRPr sz="2400">
                <a:solidFill>
                  <a:schemeClr val="accent1"/>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pPr/>
              <a:t>2019/5/15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pPr/>
              <a:t>2019/5/15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pPr/>
              <a:t>2019/5/15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pPr/>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54" r:id="rId1"/>
    <p:sldLayoutId id="214748365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637891" y="2485400"/>
            <a:ext cx="8504288" cy="958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ctr" anchorCtr="0" compatLnSpc="1">
            <a:prstTxWarp prst="textNoShape">
              <a:avLst/>
            </a:prstTxWarp>
          </a:bodyPr>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r>
              <a:rPr lang="en-US" altLang="zh-CN" sz="6000" b="1" dirty="0">
                <a:solidFill>
                  <a:schemeClr val="accent1"/>
                </a:solidFill>
                <a:latin typeface="+mn-ea"/>
                <a:ea typeface="+mn-ea"/>
              </a:rPr>
              <a:t>7.2</a:t>
            </a:r>
            <a:r>
              <a:rPr lang="zh-CN" altLang="en-US" sz="6000" b="1" dirty="0">
                <a:solidFill>
                  <a:schemeClr val="accent1"/>
                </a:solidFill>
                <a:latin typeface="+mn-ea"/>
                <a:ea typeface="+mn-ea"/>
              </a:rPr>
              <a:t>软件测试基础</a:t>
            </a:r>
            <a:endParaRPr lang="en-US" altLang="zh-CN" sz="6000" b="1" dirty="0">
              <a:solidFill>
                <a:schemeClr val="accent1"/>
              </a:solidFill>
              <a:latin typeface="+mn-ea"/>
              <a:ea typeface="+mn-ea"/>
            </a:endParaRPr>
          </a:p>
          <a:p>
            <a:r>
              <a:rPr lang="en-US" altLang="zh-CN" sz="6000" b="1" dirty="0">
                <a:solidFill>
                  <a:schemeClr val="accent1"/>
                </a:solidFill>
                <a:latin typeface="+mn-ea"/>
                <a:ea typeface="+mn-ea"/>
              </a:rPr>
              <a:t>				G23</a:t>
            </a:r>
            <a:r>
              <a:rPr lang="zh-CN" altLang="en-US" sz="6000" b="1" dirty="0">
                <a:solidFill>
                  <a:schemeClr val="accent1"/>
                </a:solidFill>
                <a:latin typeface="+mn-ea"/>
                <a:ea typeface="+mn-ea"/>
              </a:rPr>
              <a:t>小组</a:t>
            </a:r>
          </a:p>
        </p:txBody>
      </p:sp>
      <p:grpSp>
        <p:nvGrpSpPr>
          <p:cNvPr id="6" name="组合 5"/>
          <p:cNvGrpSpPr/>
          <p:nvPr/>
        </p:nvGrpSpPr>
        <p:grpSpPr>
          <a:xfrm>
            <a:off x="2696516" y="3908209"/>
            <a:ext cx="2812324" cy="380624"/>
            <a:chOff x="5891775" y="1276400"/>
            <a:chExt cx="2065395" cy="244660"/>
          </a:xfrm>
        </p:grpSpPr>
        <p:sp>
          <p:nvSpPr>
            <p:cNvPr id="7" name="圆角矩形 6"/>
            <p:cNvSpPr/>
            <p:nvPr/>
          </p:nvSpPr>
          <p:spPr>
            <a:xfrm>
              <a:off x="5891776" y="1276400"/>
              <a:ext cx="2065394" cy="244660"/>
            </a:xfrm>
            <a:prstGeom prst="roundRect">
              <a:avLst>
                <a:gd name="adj" fmla="val 50000"/>
              </a:avLst>
            </a:prstGeom>
            <a:solidFill>
              <a:sysClr val="window" lastClr="FFFFFF">
                <a:lumMod val="85000"/>
              </a:sysClr>
            </a:solidFill>
            <a:ln w="12700" cap="flat" cmpd="sng" algn="ctr">
              <a:noFill/>
              <a:prstDash val="solid"/>
              <a:miter lim="800000"/>
            </a:ln>
            <a:effectLst>
              <a:innerShdw blurRad="63500" dist="50800">
                <a:prstClr val="black">
                  <a:alpha val="50000"/>
                </a:prstClr>
              </a:innerShdw>
            </a:effectLst>
          </p:spPr>
          <p:txBody>
            <a:bodyPr lIns="91424" tIns="45713" rIns="91424" bIns="45713" rtlCol="0" anchor="ctr"/>
            <a:lstStyle/>
            <a:p>
              <a:pPr algn="ctr" defTabSz="1218804">
                <a:defRPr/>
              </a:pPr>
              <a:endParaRPr lang="zh-CN" altLang="en-US" sz="2399" kern="0">
                <a:solidFill>
                  <a:sysClr val="window" lastClr="FFFFFF"/>
                </a:solidFill>
                <a:latin typeface="Agency FB"/>
              </a:endParaRPr>
            </a:p>
          </p:txBody>
        </p:sp>
        <p:sp>
          <p:nvSpPr>
            <p:cNvPr id="8" name="圆角矩形 7"/>
            <p:cNvSpPr/>
            <p:nvPr/>
          </p:nvSpPr>
          <p:spPr>
            <a:xfrm>
              <a:off x="5891775" y="1276400"/>
              <a:ext cx="955487" cy="244660"/>
            </a:xfrm>
            <a:prstGeom prst="roundRect">
              <a:avLst>
                <a:gd name="adj" fmla="val 50000"/>
              </a:avLst>
            </a:prstGeom>
            <a:gradFill>
              <a:gsLst>
                <a:gs pos="100000">
                  <a:schemeClr val="accent1"/>
                </a:gs>
                <a:gs pos="0">
                  <a:schemeClr val="accent1">
                    <a:lumMod val="75000"/>
                  </a:schemeClr>
                </a:gs>
              </a:gsLst>
              <a:lin ang="5400000" scaled="1"/>
            </a:gradFill>
            <a:ln w="12700" cap="flat">
              <a:gradFill>
                <a:gsLst>
                  <a:gs pos="0">
                    <a:schemeClr val="accent1"/>
                  </a:gs>
                  <a:gs pos="100000">
                    <a:schemeClr val="accent1">
                      <a:lumMod val="75000"/>
                    </a:schemeClr>
                  </a:gs>
                </a:gsLst>
                <a:lin ang="5400000" scaled="1"/>
              </a:gradFill>
              <a:prstDash val="solid"/>
              <a:miter lim="800000"/>
              <a:headEnd/>
              <a:tailEnd/>
            </a:ln>
            <a:effectLst>
              <a:outerShdw blurRad="241300" dist="63500" dir="5400000" algn="t" rotWithShape="0">
                <a:sysClr val="windowText" lastClr="000000">
                  <a:lumMod val="85000"/>
                  <a:lumOff val="15000"/>
                  <a:alpha val="43000"/>
                </a:sysClr>
              </a:outerShdw>
            </a:effectLst>
          </p:spPr>
          <p:txBody>
            <a:bodyPr vert="horz" wrap="square" lIns="91424" tIns="45713" rIns="91424" bIns="45713" numCol="1" anchor="t" anchorCtr="0" compatLnSpc="1">
              <a:prstTxWarp prst="textNoShape">
                <a:avLst/>
              </a:prstTxWarp>
            </a:bodyPr>
            <a:lstStyle/>
            <a:p>
              <a:pPr defTabSz="1218804"/>
              <a:endParaRPr lang="zh-CN" altLang="en-US" sz="2399" kern="0">
                <a:solidFill>
                  <a:prstClr val="black"/>
                </a:solidFill>
              </a:endParaRPr>
            </a:p>
          </p:txBody>
        </p:sp>
        <p:sp>
          <p:nvSpPr>
            <p:cNvPr id="9" name="TextBox 54"/>
            <p:cNvSpPr txBox="1"/>
            <p:nvPr/>
          </p:nvSpPr>
          <p:spPr>
            <a:xfrm>
              <a:off x="6050472" y="1276400"/>
              <a:ext cx="738336" cy="217518"/>
            </a:xfrm>
            <a:prstGeom prst="rect">
              <a:avLst/>
            </a:prstGeom>
            <a:noFill/>
          </p:spPr>
          <p:txBody>
            <a:bodyPr wrap="none" lIns="91412" tIns="45706" rIns="91412" bIns="45706" rtlCol="0">
              <a:spAutoFit/>
            </a:bodyPr>
            <a:lstStyle/>
            <a:p>
              <a:r>
                <a:rPr lang="zh-CN" altLang="en-US" sz="1599" dirty="0">
                  <a:solidFill>
                    <a:schemeClr val="bg1"/>
                  </a:solidFill>
                  <a:latin typeface="微软雅黑" panose="020B0503020204020204" pitchFamily="34" charset="-122"/>
                  <a:ea typeface="微软雅黑" panose="020B0503020204020204" pitchFamily="34" charset="-122"/>
                </a:rPr>
                <a:t>汇报者：</a:t>
              </a:r>
              <a:endParaRPr lang="en-US" altLang="zh-CN" sz="1599" dirty="0">
                <a:solidFill>
                  <a:schemeClr val="bg1"/>
                </a:solidFill>
                <a:latin typeface="微软雅黑" panose="020B0503020204020204" pitchFamily="34" charset="-122"/>
                <a:ea typeface="微软雅黑" panose="020B0503020204020204" pitchFamily="34" charset="-122"/>
              </a:endParaRPr>
            </a:p>
          </p:txBody>
        </p:sp>
        <p:sp>
          <p:nvSpPr>
            <p:cNvPr id="10" name="TextBox 55"/>
            <p:cNvSpPr txBox="1"/>
            <p:nvPr/>
          </p:nvSpPr>
          <p:spPr>
            <a:xfrm>
              <a:off x="7085095" y="1297024"/>
              <a:ext cx="135626" cy="217518"/>
            </a:xfrm>
            <a:prstGeom prst="rect">
              <a:avLst/>
            </a:prstGeom>
            <a:noFill/>
          </p:spPr>
          <p:txBody>
            <a:bodyPr wrap="none" lIns="91412" tIns="45706" rIns="91412" bIns="45706" rtlCol="0">
              <a:spAutoFit/>
            </a:bodyPr>
            <a:lstStyle/>
            <a:p>
              <a:endParaRPr lang="en-US" altLang="zh-CN" sz="1599"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pic>
        <p:nvPicPr>
          <p:cNvPr id="14" name="Capo Productions - Journe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cstate="print"/>
          <a:stretch>
            <a:fillRect/>
          </a:stretch>
        </p:blipFill>
        <p:spPr>
          <a:xfrm>
            <a:off x="8176224" y="-1704474"/>
            <a:ext cx="609600" cy="609600"/>
          </a:xfrm>
          <a:prstGeom prst="rect">
            <a:avLst/>
          </a:prstGeom>
        </p:spPr>
      </p:pic>
      <p:sp>
        <p:nvSpPr>
          <p:cNvPr id="4" name="文本框 3">
            <a:extLst>
              <a:ext uri="{FF2B5EF4-FFF2-40B4-BE49-F238E27FC236}">
                <a16:creationId xmlns:a16="http://schemas.microsoft.com/office/drawing/2014/main" id="{8C3073FB-416A-4574-AACE-20A4D38E5AD9}"/>
              </a:ext>
            </a:extLst>
          </p:cNvPr>
          <p:cNvSpPr txBox="1"/>
          <p:nvPr/>
        </p:nvSpPr>
        <p:spPr>
          <a:xfrm>
            <a:off x="4077138" y="3908209"/>
            <a:ext cx="1381279" cy="369332"/>
          </a:xfrm>
          <a:prstGeom prst="rect">
            <a:avLst/>
          </a:prstGeom>
          <a:noFill/>
        </p:spPr>
        <p:txBody>
          <a:bodyPr wrap="square" rtlCol="0">
            <a:spAutoFit/>
          </a:bodyPr>
          <a:lstStyle/>
          <a:p>
            <a:r>
              <a:rPr lang="zh-CN" altLang="en-US" dirty="0"/>
              <a:t>乔寒月</a:t>
            </a:r>
          </a:p>
        </p:txBody>
      </p:sp>
      <p:grpSp>
        <p:nvGrpSpPr>
          <p:cNvPr id="12" name="组合 11">
            <a:extLst>
              <a:ext uri="{FF2B5EF4-FFF2-40B4-BE49-F238E27FC236}">
                <a16:creationId xmlns:a16="http://schemas.microsoft.com/office/drawing/2014/main" id="{BC7E3BD2-9D7B-4437-BC64-7B3823EBA08A}"/>
              </a:ext>
            </a:extLst>
          </p:cNvPr>
          <p:cNvGrpSpPr/>
          <p:nvPr/>
        </p:nvGrpSpPr>
        <p:grpSpPr>
          <a:xfrm>
            <a:off x="2698956" y="4505432"/>
            <a:ext cx="2812324" cy="380624"/>
            <a:chOff x="5891775" y="1276400"/>
            <a:chExt cx="2065395" cy="244660"/>
          </a:xfrm>
        </p:grpSpPr>
        <p:sp>
          <p:nvSpPr>
            <p:cNvPr id="13" name="圆角矩形 6">
              <a:extLst>
                <a:ext uri="{FF2B5EF4-FFF2-40B4-BE49-F238E27FC236}">
                  <a16:creationId xmlns:a16="http://schemas.microsoft.com/office/drawing/2014/main" id="{69473DA9-092F-445C-BE37-F884A174C208}"/>
                </a:ext>
              </a:extLst>
            </p:cNvPr>
            <p:cNvSpPr/>
            <p:nvPr/>
          </p:nvSpPr>
          <p:spPr>
            <a:xfrm>
              <a:off x="5891776" y="1276400"/>
              <a:ext cx="2065394" cy="244660"/>
            </a:xfrm>
            <a:prstGeom prst="roundRect">
              <a:avLst>
                <a:gd name="adj" fmla="val 50000"/>
              </a:avLst>
            </a:prstGeom>
            <a:solidFill>
              <a:sysClr val="window" lastClr="FFFFFF">
                <a:lumMod val="85000"/>
              </a:sysClr>
            </a:solidFill>
            <a:ln w="12700" cap="flat" cmpd="sng" algn="ctr">
              <a:noFill/>
              <a:prstDash val="solid"/>
              <a:miter lim="800000"/>
            </a:ln>
            <a:effectLst>
              <a:innerShdw blurRad="63500" dist="50800">
                <a:prstClr val="black">
                  <a:alpha val="50000"/>
                </a:prstClr>
              </a:innerShdw>
            </a:effectLst>
          </p:spPr>
          <p:txBody>
            <a:bodyPr lIns="91424" tIns="45713" rIns="91424" bIns="45713" rtlCol="0" anchor="ctr"/>
            <a:lstStyle/>
            <a:p>
              <a:pPr algn="ctr" defTabSz="1218804">
                <a:defRPr/>
              </a:pPr>
              <a:endParaRPr lang="zh-CN" altLang="en-US" sz="2399" kern="0">
                <a:solidFill>
                  <a:sysClr val="window" lastClr="FFFFFF"/>
                </a:solidFill>
                <a:latin typeface="Agency FB"/>
              </a:endParaRPr>
            </a:p>
          </p:txBody>
        </p:sp>
        <p:sp>
          <p:nvSpPr>
            <p:cNvPr id="15" name="圆角矩形 7">
              <a:extLst>
                <a:ext uri="{FF2B5EF4-FFF2-40B4-BE49-F238E27FC236}">
                  <a16:creationId xmlns:a16="http://schemas.microsoft.com/office/drawing/2014/main" id="{5ED9C3BC-701A-4BC1-A700-888D59FBE8AC}"/>
                </a:ext>
              </a:extLst>
            </p:cNvPr>
            <p:cNvSpPr/>
            <p:nvPr/>
          </p:nvSpPr>
          <p:spPr>
            <a:xfrm>
              <a:off x="5891775" y="1276400"/>
              <a:ext cx="955487" cy="244660"/>
            </a:xfrm>
            <a:prstGeom prst="roundRect">
              <a:avLst>
                <a:gd name="adj" fmla="val 50000"/>
              </a:avLst>
            </a:prstGeom>
            <a:gradFill>
              <a:gsLst>
                <a:gs pos="100000">
                  <a:schemeClr val="accent1"/>
                </a:gs>
                <a:gs pos="0">
                  <a:schemeClr val="accent1">
                    <a:lumMod val="75000"/>
                  </a:schemeClr>
                </a:gs>
              </a:gsLst>
              <a:lin ang="5400000" scaled="1"/>
            </a:gradFill>
            <a:ln w="12700" cap="flat">
              <a:gradFill>
                <a:gsLst>
                  <a:gs pos="0">
                    <a:schemeClr val="accent1"/>
                  </a:gs>
                  <a:gs pos="100000">
                    <a:schemeClr val="accent1">
                      <a:lumMod val="75000"/>
                    </a:schemeClr>
                  </a:gs>
                </a:gsLst>
                <a:lin ang="5400000" scaled="1"/>
              </a:gradFill>
              <a:prstDash val="solid"/>
              <a:miter lim="800000"/>
              <a:headEnd/>
              <a:tailEnd/>
            </a:ln>
            <a:effectLst>
              <a:outerShdw blurRad="241300" dist="63500" dir="5400000" algn="t" rotWithShape="0">
                <a:sysClr val="windowText" lastClr="000000">
                  <a:lumMod val="85000"/>
                  <a:lumOff val="15000"/>
                  <a:alpha val="43000"/>
                </a:sysClr>
              </a:outerShdw>
            </a:effectLst>
          </p:spPr>
          <p:txBody>
            <a:bodyPr vert="horz" wrap="square" lIns="91424" tIns="45713" rIns="91424" bIns="45713" numCol="1" anchor="t" anchorCtr="0" compatLnSpc="1">
              <a:prstTxWarp prst="textNoShape">
                <a:avLst/>
              </a:prstTxWarp>
            </a:bodyPr>
            <a:lstStyle/>
            <a:p>
              <a:pPr defTabSz="1218804"/>
              <a:endParaRPr lang="zh-CN" altLang="en-US" sz="2399" kern="0">
                <a:solidFill>
                  <a:prstClr val="black"/>
                </a:solidFill>
              </a:endParaRPr>
            </a:p>
          </p:txBody>
        </p:sp>
        <p:sp>
          <p:nvSpPr>
            <p:cNvPr id="16" name="TextBox 54">
              <a:extLst>
                <a:ext uri="{FF2B5EF4-FFF2-40B4-BE49-F238E27FC236}">
                  <a16:creationId xmlns:a16="http://schemas.microsoft.com/office/drawing/2014/main" id="{4FF54DBA-3A22-47EA-8B42-50535659B14D}"/>
                </a:ext>
              </a:extLst>
            </p:cNvPr>
            <p:cNvSpPr txBox="1"/>
            <p:nvPr/>
          </p:nvSpPr>
          <p:spPr>
            <a:xfrm>
              <a:off x="6050472" y="1276400"/>
              <a:ext cx="587647" cy="217518"/>
            </a:xfrm>
            <a:prstGeom prst="rect">
              <a:avLst/>
            </a:prstGeom>
            <a:noFill/>
          </p:spPr>
          <p:txBody>
            <a:bodyPr wrap="none" lIns="91412" tIns="45706" rIns="91412" bIns="45706" rtlCol="0">
              <a:spAutoFit/>
            </a:bodyPr>
            <a:lstStyle/>
            <a:p>
              <a:r>
                <a:rPr lang="zh-CN" altLang="en-US" sz="1599" dirty="0">
                  <a:solidFill>
                    <a:schemeClr val="bg1"/>
                  </a:solidFill>
                  <a:latin typeface="微软雅黑" panose="020B0503020204020204" pitchFamily="34" charset="-122"/>
                  <a:ea typeface="微软雅黑" panose="020B0503020204020204" pitchFamily="34" charset="-122"/>
                </a:rPr>
                <a:t>组员：</a:t>
              </a:r>
              <a:endParaRPr lang="en-US" altLang="zh-CN" sz="1599" dirty="0">
                <a:solidFill>
                  <a:schemeClr val="bg1"/>
                </a:solidFill>
                <a:latin typeface="微软雅黑" panose="020B0503020204020204" pitchFamily="34" charset="-122"/>
                <a:ea typeface="微软雅黑" panose="020B0503020204020204" pitchFamily="34" charset="-122"/>
              </a:endParaRPr>
            </a:p>
          </p:txBody>
        </p:sp>
        <p:sp>
          <p:nvSpPr>
            <p:cNvPr id="17" name="TextBox 55">
              <a:extLst>
                <a:ext uri="{FF2B5EF4-FFF2-40B4-BE49-F238E27FC236}">
                  <a16:creationId xmlns:a16="http://schemas.microsoft.com/office/drawing/2014/main" id="{4AF6A142-9852-40F3-8EF6-44986C297B19}"/>
                </a:ext>
              </a:extLst>
            </p:cNvPr>
            <p:cNvSpPr txBox="1"/>
            <p:nvPr/>
          </p:nvSpPr>
          <p:spPr>
            <a:xfrm>
              <a:off x="7085095" y="1297024"/>
              <a:ext cx="135626" cy="217518"/>
            </a:xfrm>
            <a:prstGeom prst="rect">
              <a:avLst/>
            </a:prstGeom>
            <a:noFill/>
          </p:spPr>
          <p:txBody>
            <a:bodyPr wrap="none" lIns="91412" tIns="45706" rIns="91412" bIns="45706" rtlCol="0">
              <a:spAutoFit/>
            </a:bodyPr>
            <a:lstStyle/>
            <a:p>
              <a:endParaRPr lang="en-US" altLang="zh-CN" sz="1599"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8" name="文本框 17">
            <a:extLst>
              <a:ext uri="{FF2B5EF4-FFF2-40B4-BE49-F238E27FC236}">
                <a16:creationId xmlns:a16="http://schemas.microsoft.com/office/drawing/2014/main" id="{B6FCD5C2-9D42-4584-B886-07B377F3698E}"/>
              </a:ext>
            </a:extLst>
          </p:cNvPr>
          <p:cNvSpPr txBox="1"/>
          <p:nvPr/>
        </p:nvSpPr>
        <p:spPr>
          <a:xfrm>
            <a:off x="4102021" y="4547658"/>
            <a:ext cx="1381279" cy="369332"/>
          </a:xfrm>
          <a:prstGeom prst="rect">
            <a:avLst/>
          </a:prstGeom>
          <a:noFill/>
        </p:spPr>
        <p:txBody>
          <a:bodyPr wrap="square" rtlCol="0">
            <a:spAutoFit/>
          </a:bodyPr>
          <a:lstStyle/>
          <a:p>
            <a:r>
              <a:rPr lang="zh-CN" altLang="en-US" dirty="0"/>
              <a:t>李欣飏</a:t>
            </a:r>
          </a:p>
        </p:txBody>
      </p:sp>
      <p:pic>
        <p:nvPicPr>
          <p:cNvPr id="19" name="图片 18">
            <a:extLst>
              <a:ext uri="{FF2B5EF4-FFF2-40B4-BE49-F238E27FC236}">
                <a16:creationId xmlns:a16="http://schemas.microsoft.com/office/drawing/2014/main" id="{45E9737D-F46A-4612-87C5-7F885230A64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940672" y="4547658"/>
            <a:ext cx="2235552" cy="1735495"/>
          </a:xfrm>
          <a:prstGeom prst="rect">
            <a:avLst/>
          </a:prstGeom>
          <a:ln>
            <a:noFill/>
          </a:ln>
          <a:effectLst>
            <a:softEdge rad="112500"/>
          </a:effectLst>
        </p:spPr>
      </p:pic>
    </p:spTree>
    <p:extLst>
      <p:ext uri="{BB962C8B-B14F-4D97-AF65-F5344CB8AC3E}">
        <p14:creationId xmlns:p14="http://schemas.microsoft.com/office/powerpoint/2010/main" val="96311557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56" presetClass="entr" presetSubtype="0" fill="hold" grpId="0" nodeType="afterEffect">
                                  <p:stCondLst>
                                    <p:cond delay="0"/>
                                  </p:stCondLst>
                                  <p:iterate type="lt">
                                    <p:tmPct val="10000"/>
                                  </p:iterate>
                                  <p:childTnLst>
                                    <p:set>
                                      <p:cBhvr>
                                        <p:cTn id="9" dur="1" fill="hold">
                                          <p:stCondLst>
                                            <p:cond delay="0"/>
                                          </p:stCondLst>
                                        </p:cTn>
                                        <p:tgtEl>
                                          <p:spTgt spid="2"/>
                                        </p:tgtEl>
                                        <p:attrNameLst>
                                          <p:attrName>style.visibility</p:attrName>
                                        </p:attrNameLst>
                                      </p:cBhvr>
                                      <p:to>
                                        <p:strVal val="visible"/>
                                      </p:to>
                                    </p:set>
                                    <p:anim by="(-#ppt_w*2)" calcmode="lin" valueType="num">
                                      <p:cBhvr rctx="PPT">
                                        <p:cTn id="10" dur="500" autoRev="1" fill="hold">
                                          <p:stCondLst>
                                            <p:cond delay="0"/>
                                          </p:stCondLst>
                                        </p:cTn>
                                        <p:tgtEl>
                                          <p:spTgt spid="2"/>
                                        </p:tgtEl>
                                        <p:attrNameLst>
                                          <p:attrName>ppt_w</p:attrName>
                                        </p:attrNameLst>
                                      </p:cBhvr>
                                    </p:anim>
                                    <p:anim by="(#ppt_w*0.50)" calcmode="lin" valueType="num">
                                      <p:cBhvr>
                                        <p:cTn id="11" dur="500" decel="50000" autoRev="1" fill="hold">
                                          <p:stCondLst>
                                            <p:cond delay="0"/>
                                          </p:stCondLst>
                                        </p:cTn>
                                        <p:tgtEl>
                                          <p:spTgt spid="2"/>
                                        </p:tgtEl>
                                        <p:attrNameLst>
                                          <p:attrName>ppt_x</p:attrName>
                                        </p:attrNameLst>
                                      </p:cBhvr>
                                    </p:anim>
                                    <p:anim from="(-#ppt_h/2)" to="(#ppt_y)" calcmode="lin" valueType="num">
                                      <p:cBhvr>
                                        <p:cTn id="12" dur="1000" fill="hold">
                                          <p:stCondLst>
                                            <p:cond delay="0"/>
                                          </p:stCondLst>
                                        </p:cTn>
                                        <p:tgtEl>
                                          <p:spTgt spid="2"/>
                                        </p:tgtEl>
                                        <p:attrNameLst>
                                          <p:attrName>ppt_y</p:attrName>
                                        </p:attrNameLst>
                                      </p:cBhvr>
                                    </p:anim>
                                    <p:animRot by="21600000">
                                      <p:cBhvr>
                                        <p:cTn id="13" dur="1000" fill="hold">
                                          <p:stCondLst>
                                            <p:cond delay="0"/>
                                          </p:stCondLst>
                                        </p:cTn>
                                        <p:tgtEl>
                                          <p:spTgt spid="2"/>
                                        </p:tgtEl>
                                        <p:attrNameLst>
                                          <p:attrName>r</p:attrName>
                                        </p:attrNameLst>
                                      </p:cBhvr>
                                    </p:animRot>
                                  </p:childTnLst>
                                </p:cTn>
                              </p:par>
                            </p:childTnLst>
                          </p:cTn>
                        </p:par>
                        <p:par>
                          <p:cTn id="14" fill="hold">
                            <p:stCondLst>
                              <p:cond delay="2300"/>
                            </p:stCondLst>
                            <p:childTnLst>
                              <p:par>
                                <p:cTn id="15" presetID="53" presetClass="entr" presetSubtype="16"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00" fill="hold"/>
                                        <p:tgtEl>
                                          <p:spTgt spid="6"/>
                                        </p:tgtEl>
                                        <p:attrNameLst>
                                          <p:attrName>ppt_w</p:attrName>
                                        </p:attrNameLst>
                                      </p:cBhvr>
                                      <p:tavLst>
                                        <p:tav tm="0">
                                          <p:val>
                                            <p:fltVal val="0"/>
                                          </p:val>
                                        </p:tav>
                                        <p:tav tm="100000">
                                          <p:val>
                                            <p:strVal val="#ppt_w"/>
                                          </p:val>
                                        </p:tav>
                                      </p:tavLst>
                                    </p:anim>
                                    <p:anim calcmode="lin" valueType="num">
                                      <p:cBhvr>
                                        <p:cTn id="18" dur="100" fill="hold"/>
                                        <p:tgtEl>
                                          <p:spTgt spid="6"/>
                                        </p:tgtEl>
                                        <p:attrNameLst>
                                          <p:attrName>ppt_h</p:attrName>
                                        </p:attrNameLst>
                                      </p:cBhvr>
                                      <p:tavLst>
                                        <p:tav tm="0">
                                          <p:val>
                                            <p:fltVal val="0"/>
                                          </p:val>
                                        </p:tav>
                                        <p:tav tm="100000">
                                          <p:val>
                                            <p:strVal val="#ppt_h"/>
                                          </p:val>
                                        </p:tav>
                                      </p:tavLst>
                                    </p:anim>
                                    <p:animEffect transition="in" filter="fade">
                                      <p:cBhvr>
                                        <p:cTn id="19" dur="100"/>
                                        <p:tgtEl>
                                          <p:spTgt spid="6"/>
                                        </p:tgtEl>
                                      </p:cBhvr>
                                    </p:animEffect>
                                  </p:childTnLst>
                                </p:cTn>
                              </p:par>
                              <p:par>
                                <p:cTn id="20" presetID="6" presetClass="emph" presetSubtype="0" fill="hold" nodeType="withEffect">
                                  <p:stCondLst>
                                    <p:cond delay="100"/>
                                  </p:stCondLst>
                                  <p:childTnLst>
                                    <p:animScale>
                                      <p:cBhvr>
                                        <p:cTn id="21" dur="100" fill="hold"/>
                                        <p:tgtEl>
                                          <p:spTgt spid="6"/>
                                        </p:tgtEl>
                                      </p:cBhvr>
                                      <p:by x="110000" y="110000"/>
                                    </p:animScale>
                                  </p:childTnLst>
                                </p:cTn>
                              </p:par>
                              <p:par>
                                <p:cTn id="22" presetID="6" presetClass="emph" presetSubtype="0" fill="hold" nodeType="withEffect">
                                  <p:stCondLst>
                                    <p:cond delay="200"/>
                                  </p:stCondLst>
                                  <p:childTnLst>
                                    <p:animScale>
                                      <p:cBhvr>
                                        <p:cTn id="23" dur="200" fill="hold"/>
                                        <p:tgtEl>
                                          <p:spTgt spid="6"/>
                                        </p:tgtEl>
                                      </p:cBhvr>
                                      <p:by x="90000" y="90000"/>
                                    </p:animScale>
                                  </p:childTnLst>
                                </p:cTn>
                              </p:par>
                              <p:par>
                                <p:cTn id="24" presetID="6" presetClass="emph" presetSubtype="0" fill="hold" nodeType="withEffect">
                                  <p:stCondLst>
                                    <p:cond delay="400"/>
                                  </p:stCondLst>
                                  <p:childTnLst>
                                    <p:animScale>
                                      <p:cBhvr>
                                        <p:cTn id="25" dur="100" fill="hold"/>
                                        <p:tgtEl>
                                          <p:spTgt spid="6"/>
                                        </p:tgtEl>
                                      </p:cBhvr>
                                      <p:by x="105000" y="105000"/>
                                    </p:animScale>
                                  </p:childTnLst>
                                </p:cTn>
                              </p:par>
                              <p:par>
                                <p:cTn id="26" presetID="6" presetClass="emph" presetSubtype="0" fill="hold" nodeType="withEffect">
                                  <p:stCondLst>
                                    <p:cond delay="500"/>
                                  </p:stCondLst>
                                  <p:childTnLst>
                                    <p:animScale>
                                      <p:cBhvr>
                                        <p:cTn id="27" dur="200" fill="hold"/>
                                        <p:tgtEl>
                                          <p:spTgt spid="6"/>
                                        </p:tgtEl>
                                      </p:cBhvr>
                                      <p:by x="95000" y="95000"/>
                                    </p:animScale>
                                  </p:childTnLst>
                                </p:cTn>
                              </p:par>
                            </p:childTnLst>
                          </p:cTn>
                        </p:par>
                        <p:par>
                          <p:cTn id="28" fill="hold">
                            <p:stCondLst>
                              <p:cond delay="3000"/>
                            </p:stCondLst>
                            <p:childTnLst>
                              <p:par>
                                <p:cTn id="29" presetID="53" presetClass="entr" presetSubtype="16"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 fill="hold"/>
                                        <p:tgtEl>
                                          <p:spTgt spid="12"/>
                                        </p:tgtEl>
                                        <p:attrNameLst>
                                          <p:attrName>ppt_w</p:attrName>
                                        </p:attrNameLst>
                                      </p:cBhvr>
                                      <p:tavLst>
                                        <p:tav tm="0">
                                          <p:val>
                                            <p:fltVal val="0"/>
                                          </p:val>
                                        </p:tav>
                                        <p:tav tm="100000">
                                          <p:val>
                                            <p:strVal val="#ppt_w"/>
                                          </p:val>
                                        </p:tav>
                                      </p:tavLst>
                                    </p:anim>
                                    <p:anim calcmode="lin" valueType="num">
                                      <p:cBhvr>
                                        <p:cTn id="32" dur="100" fill="hold"/>
                                        <p:tgtEl>
                                          <p:spTgt spid="12"/>
                                        </p:tgtEl>
                                        <p:attrNameLst>
                                          <p:attrName>ppt_h</p:attrName>
                                        </p:attrNameLst>
                                      </p:cBhvr>
                                      <p:tavLst>
                                        <p:tav tm="0">
                                          <p:val>
                                            <p:fltVal val="0"/>
                                          </p:val>
                                        </p:tav>
                                        <p:tav tm="100000">
                                          <p:val>
                                            <p:strVal val="#ppt_h"/>
                                          </p:val>
                                        </p:tav>
                                      </p:tavLst>
                                    </p:anim>
                                    <p:animEffect transition="in" filter="fade">
                                      <p:cBhvr>
                                        <p:cTn id="33" dur="100"/>
                                        <p:tgtEl>
                                          <p:spTgt spid="12"/>
                                        </p:tgtEl>
                                      </p:cBhvr>
                                    </p:animEffect>
                                  </p:childTnLst>
                                </p:cTn>
                              </p:par>
                              <p:par>
                                <p:cTn id="34" presetID="6" presetClass="emph" presetSubtype="0" fill="hold" nodeType="withEffect">
                                  <p:stCondLst>
                                    <p:cond delay="100"/>
                                  </p:stCondLst>
                                  <p:childTnLst>
                                    <p:animScale>
                                      <p:cBhvr>
                                        <p:cTn id="35" dur="100" fill="hold"/>
                                        <p:tgtEl>
                                          <p:spTgt spid="12"/>
                                        </p:tgtEl>
                                      </p:cBhvr>
                                      <p:by x="110000" y="110000"/>
                                    </p:animScale>
                                  </p:childTnLst>
                                </p:cTn>
                              </p:par>
                              <p:par>
                                <p:cTn id="36" presetID="6" presetClass="emph" presetSubtype="0" fill="hold" nodeType="withEffect">
                                  <p:stCondLst>
                                    <p:cond delay="200"/>
                                  </p:stCondLst>
                                  <p:childTnLst>
                                    <p:animScale>
                                      <p:cBhvr>
                                        <p:cTn id="37" dur="200" fill="hold"/>
                                        <p:tgtEl>
                                          <p:spTgt spid="12"/>
                                        </p:tgtEl>
                                      </p:cBhvr>
                                      <p:by x="90000" y="90000"/>
                                    </p:animScale>
                                  </p:childTnLst>
                                </p:cTn>
                              </p:par>
                              <p:par>
                                <p:cTn id="38" presetID="6" presetClass="emph" presetSubtype="0" fill="hold" nodeType="withEffect">
                                  <p:stCondLst>
                                    <p:cond delay="400"/>
                                  </p:stCondLst>
                                  <p:childTnLst>
                                    <p:animScale>
                                      <p:cBhvr>
                                        <p:cTn id="39" dur="100" fill="hold"/>
                                        <p:tgtEl>
                                          <p:spTgt spid="12"/>
                                        </p:tgtEl>
                                      </p:cBhvr>
                                      <p:by x="105000" y="105000"/>
                                    </p:animScale>
                                  </p:childTnLst>
                                </p:cTn>
                              </p:par>
                              <p:par>
                                <p:cTn id="40" presetID="6" presetClass="emph" presetSubtype="0" fill="hold" nodeType="withEffect">
                                  <p:stCondLst>
                                    <p:cond delay="500"/>
                                  </p:stCondLst>
                                  <p:childTnLst>
                                    <p:animScale>
                                      <p:cBhvr>
                                        <p:cTn id="41" dur="200" fill="hold"/>
                                        <p:tgtEl>
                                          <p:spTgt spid="12"/>
                                        </p:tgtEl>
                                      </p:cBhvr>
                                      <p:by x="95000" y="95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47" repeatCount="indefinite" fill="hold" display="0">
                  <p:stCondLst>
                    <p:cond delay="indefinite"/>
                  </p:stCondLst>
                  <p:endCondLst>
                    <p:cond evt="onStopAudio" delay="0">
                      <p:tgtEl>
                        <p:sldTgt/>
                      </p:tgtEl>
                    </p:cond>
                  </p:endCondLst>
                </p:cTn>
                <p:tgtEl>
                  <p:spTgt spid="14"/>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8">
            <a:extLst>
              <a:ext uri="{FF2B5EF4-FFF2-40B4-BE49-F238E27FC236}">
                <a16:creationId xmlns:a16="http://schemas.microsoft.com/office/drawing/2014/main" id="{0790D59B-FF67-4410-8578-565189D08762}"/>
              </a:ext>
            </a:extLst>
          </p:cNvPr>
          <p:cNvSpPr txBox="1">
            <a:spLocks noChangeArrowheads="1"/>
          </p:cNvSpPr>
          <p:nvPr/>
        </p:nvSpPr>
        <p:spPr bwMode="auto">
          <a:xfrm>
            <a:off x="416859" y="2459504"/>
            <a:ext cx="1135828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2000" dirty="0">
                <a:solidFill>
                  <a:schemeClr val="accent1"/>
                </a:solidFill>
                <a:latin typeface="Agency FB" panose="020B0503020202020204" pitchFamily="34" charset="0"/>
              </a:rPr>
              <a:t>7.2.3</a:t>
            </a:r>
            <a:r>
              <a:rPr lang="zh-CN" altLang="en-US" sz="12000" dirty="0">
                <a:solidFill>
                  <a:schemeClr val="accent1"/>
                </a:solidFill>
                <a:latin typeface="Agency FB" panose="020B0503020202020204" pitchFamily="34" charset="0"/>
              </a:rPr>
              <a:t>测试方法</a:t>
            </a:r>
          </a:p>
        </p:txBody>
      </p:sp>
    </p:spTree>
    <p:extLst>
      <p:ext uri="{BB962C8B-B14F-4D97-AF65-F5344CB8AC3E}">
        <p14:creationId xmlns:p14="http://schemas.microsoft.com/office/powerpoint/2010/main" val="349078215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H_SubTitle_4"/>
          <p:cNvSpPr/>
          <p:nvPr>
            <p:custDataLst>
              <p:tags r:id="rId1"/>
            </p:custDataLst>
          </p:nvPr>
        </p:nvSpPr>
        <p:spPr>
          <a:xfrm>
            <a:off x="1415713" y="4075484"/>
            <a:ext cx="7961369" cy="1868115"/>
          </a:xfrm>
          <a:prstGeom prst="rect">
            <a:avLst/>
          </a:prstGeom>
        </p:spPr>
        <p:txBody>
          <a:bodyPr anchor="ctr"/>
          <a:lstStyle/>
          <a:p>
            <a:pPr lvl="0">
              <a:lnSpc>
                <a:spcPct val="150000"/>
              </a:lnSpc>
              <a:spcBef>
                <a:spcPct val="0"/>
              </a:spcBef>
            </a:pPr>
            <a:r>
              <a:rPr lang="en-US" altLang="zh-CN" sz="2400" dirty="0">
                <a:solidFill>
                  <a:schemeClr val="tx1">
                    <a:lumMod val="50000"/>
                    <a:lumOff val="50000"/>
                  </a:schemeClr>
                </a:solidFill>
                <a:latin typeface="微软雅黑" pitchFamily="34" charset="-122"/>
                <a:ea typeface="微软雅黑" pitchFamily="34" charset="-122"/>
              </a:rPr>
              <a:t>1.</a:t>
            </a:r>
            <a:r>
              <a:rPr lang="zh-CN" altLang="en-US" sz="2400" dirty="0">
                <a:solidFill>
                  <a:schemeClr val="tx1">
                    <a:lumMod val="50000"/>
                    <a:lumOff val="50000"/>
                  </a:schemeClr>
                </a:solidFill>
                <a:latin typeface="微软雅黑" pitchFamily="34" charset="-122"/>
                <a:ea typeface="微软雅黑" pitchFamily="34" charset="-122"/>
              </a:rPr>
              <a:t>静态分析方法</a:t>
            </a:r>
            <a:endParaRPr lang="en-US" altLang="zh-CN" sz="2400" dirty="0">
              <a:solidFill>
                <a:schemeClr val="tx1">
                  <a:lumMod val="50000"/>
                  <a:lumOff val="50000"/>
                </a:schemeClr>
              </a:solidFill>
              <a:latin typeface="微软雅黑" pitchFamily="34" charset="-122"/>
              <a:ea typeface="微软雅黑" pitchFamily="34" charset="-122"/>
            </a:endParaRPr>
          </a:p>
          <a:p>
            <a:pPr lvl="0">
              <a:lnSpc>
                <a:spcPct val="150000"/>
              </a:lnSpc>
              <a:spcBef>
                <a:spcPct val="0"/>
              </a:spcBef>
            </a:pPr>
            <a:r>
              <a:rPr lang="en-US" altLang="zh-CN" sz="2400" dirty="0">
                <a:solidFill>
                  <a:schemeClr val="tx1">
                    <a:lumMod val="50000"/>
                    <a:lumOff val="50000"/>
                  </a:schemeClr>
                </a:solidFill>
                <a:latin typeface="微软雅黑" pitchFamily="34" charset="-122"/>
                <a:ea typeface="微软雅黑" pitchFamily="34" charset="-122"/>
                <a:cs typeface="Arial" charset="0"/>
              </a:rPr>
              <a:t>       </a:t>
            </a:r>
            <a:r>
              <a:rPr lang="zh-CN" altLang="en-US" sz="2400" dirty="0">
                <a:solidFill>
                  <a:schemeClr val="tx1">
                    <a:lumMod val="50000"/>
                    <a:lumOff val="50000"/>
                  </a:schemeClr>
                </a:solidFill>
                <a:latin typeface="微软雅黑" pitchFamily="34" charset="-122"/>
                <a:ea typeface="微软雅黑" pitchFamily="34" charset="-122"/>
                <a:cs typeface="Arial" charset="0"/>
              </a:rPr>
              <a:t>指以人工的、非形式化的方法对程序进行分析和测试。</a:t>
            </a:r>
            <a:endParaRPr lang="en-US" altLang="zh-CN" sz="2400" dirty="0">
              <a:solidFill>
                <a:schemeClr val="tx1">
                  <a:lumMod val="50000"/>
                  <a:lumOff val="50000"/>
                </a:schemeClr>
              </a:solidFill>
              <a:latin typeface="微软雅黑" pitchFamily="34" charset="-122"/>
              <a:ea typeface="微软雅黑" pitchFamily="34" charset="-122"/>
              <a:cs typeface="Arial" charset="0"/>
            </a:endParaRPr>
          </a:p>
          <a:p>
            <a:pPr lvl="0">
              <a:lnSpc>
                <a:spcPct val="150000"/>
              </a:lnSpc>
              <a:spcBef>
                <a:spcPct val="0"/>
              </a:spcBef>
            </a:pPr>
            <a:r>
              <a:rPr lang="zh-CN" altLang="en-US" sz="2400" dirty="0">
                <a:solidFill>
                  <a:schemeClr val="tx1">
                    <a:lumMod val="50000"/>
                    <a:lumOff val="50000"/>
                  </a:schemeClr>
                </a:solidFill>
                <a:latin typeface="微软雅黑" pitchFamily="34" charset="-122"/>
                <a:ea typeface="微软雅黑" pitchFamily="34" charset="-122"/>
                <a:cs typeface="Arial" charset="0"/>
              </a:rPr>
              <a:t>主要形式：审查、评审和走查。</a:t>
            </a:r>
            <a:endParaRPr lang="en-GB" altLang="zh-CN" sz="2400" dirty="0">
              <a:solidFill>
                <a:schemeClr val="tx1">
                  <a:lumMod val="50000"/>
                  <a:lumOff val="50000"/>
                </a:schemeClr>
              </a:solidFill>
              <a:cs typeface="Arial" charset="0"/>
            </a:endParaRPr>
          </a:p>
        </p:txBody>
      </p:sp>
      <p:sp>
        <p:nvSpPr>
          <p:cNvPr id="24" name="标题 23"/>
          <p:cNvSpPr>
            <a:spLocks noGrp="1"/>
          </p:cNvSpPr>
          <p:nvPr>
            <p:ph type="title"/>
          </p:nvPr>
        </p:nvSpPr>
        <p:spPr/>
        <p:txBody>
          <a:bodyPr>
            <a:normAutofit fontScale="90000"/>
          </a:bodyPr>
          <a:lstStyle/>
          <a:p>
            <a:r>
              <a:rPr lang="en-US" altLang="zh-CN" dirty="0"/>
              <a:t>7.2.3</a:t>
            </a:r>
            <a:r>
              <a:rPr lang="zh-CN" altLang="en-US" dirty="0"/>
              <a:t>测试方法</a:t>
            </a:r>
          </a:p>
        </p:txBody>
      </p:sp>
      <p:sp>
        <p:nvSpPr>
          <p:cNvPr id="2" name="文本框 1">
            <a:extLst>
              <a:ext uri="{FF2B5EF4-FFF2-40B4-BE49-F238E27FC236}">
                <a16:creationId xmlns:a16="http://schemas.microsoft.com/office/drawing/2014/main" id="{1314F0B3-6F4D-47E9-AB51-0D25349AAFAB}"/>
              </a:ext>
            </a:extLst>
          </p:cNvPr>
          <p:cNvSpPr txBox="1"/>
          <p:nvPr/>
        </p:nvSpPr>
        <p:spPr>
          <a:xfrm>
            <a:off x="1415713" y="2259685"/>
            <a:ext cx="1963270" cy="400110"/>
          </a:xfrm>
          <a:prstGeom prst="rect">
            <a:avLst/>
          </a:prstGeom>
          <a:noFill/>
        </p:spPr>
        <p:txBody>
          <a:bodyPr wrap="square" rtlCol="0">
            <a:spAutoFit/>
          </a:bodyPr>
          <a:lstStyle/>
          <a:p>
            <a:r>
              <a:rPr lang="zh-CN" altLang="en-US" sz="2000" dirty="0"/>
              <a:t>软件测试方法</a:t>
            </a:r>
          </a:p>
        </p:txBody>
      </p:sp>
      <p:sp>
        <p:nvSpPr>
          <p:cNvPr id="3" name="左大括号 2">
            <a:extLst>
              <a:ext uri="{FF2B5EF4-FFF2-40B4-BE49-F238E27FC236}">
                <a16:creationId xmlns:a16="http://schemas.microsoft.com/office/drawing/2014/main" id="{30967C61-FDC0-49B7-974A-31AF2A5FC19D}"/>
              </a:ext>
            </a:extLst>
          </p:cNvPr>
          <p:cNvSpPr/>
          <p:nvPr/>
        </p:nvSpPr>
        <p:spPr>
          <a:xfrm>
            <a:off x="3132454" y="1897216"/>
            <a:ext cx="381711" cy="1125049"/>
          </a:xfrm>
          <a:prstGeom prst="leftBrace">
            <a:avLst>
              <a:gd name="adj1" fmla="val 37044"/>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EA3C08DB-6A54-4801-9E46-02175BFC896E}"/>
              </a:ext>
            </a:extLst>
          </p:cNvPr>
          <p:cNvSpPr txBox="1"/>
          <p:nvPr/>
        </p:nvSpPr>
        <p:spPr>
          <a:xfrm>
            <a:off x="3693459" y="1712550"/>
            <a:ext cx="1219200" cy="369332"/>
          </a:xfrm>
          <a:prstGeom prst="rect">
            <a:avLst/>
          </a:prstGeom>
          <a:noFill/>
        </p:spPr>
        <p:txBody>
          <a:bodyPr wrap="square" rtlCol="0">
            <a:spAutoFit/>
          </a:bodyPr>
          <a:lstStyle/>
          <a:p>
            <a:r>
              <a:rPr lang="zh-CN" altLang="en-US" dirty="0"/>
              <a:t>静态分析</a:t>
            </a:r>
          </a:p>
        </p:txBody>
      </p:sp>
      <p:sp>
        <p:nvSpPr>
          <p:cNvPr id="25" name="文本框 24">
            <a:extLst>
              <a:ext uri="{FF2B5EF4-FFF2-40B4-BE49-F238E27FC236}">
                <a16:creationId xmlns:a16="http://schemas.microsoft.com/office/drawing/2014/main" id="{95A33101-9022-4CB5-AA10-928292CB78A9}"/>
              </a:ext>
            </a:extLst>
          </p:cNvPr>
          <p:cNvSpPr txBox="1"/>
          <p:nvPr/>
        </p:nvSpPr>
        <p:spPr>
          <a:xfrm>
            <a:off x="3693459" y="2837599"/>
            <a:ext cx="1219200" cy="369332"/>
          </a:xfrm>
          <a:prstGeom prst="rect">
            <a:avLst/>
          </a:prstGeom>
          <a:noFill/>
        </p:spPr>
        <p:txBody>
          <a:bodyPr wrap="square" rtlCol="0">
            <a:spAutoFit/>
          </a:bodyPr>
          <a:lstStyle/>
          <a:p>
            <a:r>
              <a:rPr lang="zh-CN" altLang="en-US" dirty="0"/>
              <a:t>动态测试</a:t>
            </a:r>
          </a:p>
        </p:txBody>
      </p:sp>
    </p:spTree>
    <p:extLst>
      <p:ext uri="{BB962C8B-B14F-4D97-AF65-F5344CB8AC3E}">
        <p14:creationId xmlns:p14="http://schemas.microsoft.com/office/powerpoint/2010/main" val="2379482490"/>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H_SubTitle_4"/>
          <p:cNvSpPr/>
          <p:nvPr>
            <p:custDataLst>
              <p:tags r:id="rId1"/>
            </p:custDataLst>
          </p:nvPr>
        </p:nvSpPr>
        <p:spPr>
          <a:xfrm>
            <a:off x="1415713" y="1685800"/>
            <a:ext cx="9136131" cy="4701341"/>
          </a:xfrm>
          <a:prstGeom prst="rect">
            <a:avLst/>
          </a:prstGeom>
        </p:spPr>
        <p:txBody>
          <a:bodyPr anchor="ctr"/>
          <a:lstStyle/>
          <a:p>
            <a:pPr lvl="0">
              <a:lnSpc>
                <a:spcPct val="150000"/>
              </a:lnSpc>
              <a:spcBef>
                <a:spcPct val="0"/>
              </a:spcBef>
            </a:pPr>
            <a:r>
              <a:rPr lang="zh-CN" altLang="en-US" sz="1600" dirty="0">
                <a:solidFill>
                  <a:schemeClr val="tx1">
                    <a:lumMod val="50000"/>
                    <a:lumOff val="50000"/>
                  </a:schemeClr>
                </a:solidFill>
                <a:latin typeface="微软雅黑" pitchFamily="34" charset="-122"/>
                <a:ea typeface="微软雅黑" pitchFamily="34" charset="-122"/>
              </a:rPr>
              <a:t>       评审是由若干开发人员、项目经理、测试人员、用户或领域专家等组成一个会审小组，通过阅读、讨论和争议，对工作制品进行静态分析的过程。</a:t>
            </a:r>
            <a:endParaRPr lang="en-US" altLang="zh-CN" sz="1600" dirty="0">
              <a:solidFill>
                <a:schemeClr val="tx1">
                  <a:lumMod val="50000"/>
                  <a:lumOff val="50000"/>
                </a:schemeClr>
              </a:solidFill>
              <a:latin typeface="微软雅黑" pitchFamily="34" charset="-122"/>
              <a:ea typeface="微软雅黑" pitchFamily="34" charset="-122"/>
            </a:endParaRPr>
          </a:p>
          <a:p>
            <a:pPr lvl="0">
              <a:lnSpc>
                <a:spcPct val="150000"/>
              </a:lnSpc>
              <a:spcBef>
                <a:spcPct val="0"/>
              </a:spcBef>
            </a:pPr>
            <a:r>
              <a:rPr lang="en-US" altLang="zh-CN" sz="1600" dirty="0">
                <a:solidFill>
                  <a:schemeClr val="tx1">
                    <a:lumMod val="50000"/>
                    <a:lumOff val="50000"/>
                  </a:schemeClr>
                </a:solidFill>
                <a:latin typeface="微软雅黑" pitchFamily="34" charset="-122"/>
                <a:ea typeface="微软雅黑" pitchFamily="34" charset="-122"/>
              </a:rPr>
              <a:t>       </a:t>
            </a:r>
            <a:r>
              <a:rPr lang="zh-CN" altLang="en-US" sz="1600" dirty="0">
                <a:solidFill>
                  <a:schemeClr val="tx1">
                    <a:lumMod val="50000"/>
                    <a:lumOff val="50000"/>
                  </a:schemeClr>
                </a:solidFill>
                <a:latin typeface="微软雅黑" pitchFamily="34" charset="-122"/>
                <a:ea typeface="微软雅黑" pitchFamily="34" charset="-122"/>
              </a:rPr>
              <a:t>类型：需求评审、设计评审和代码评审。</a:t>
            </a:r>
            <a:endParaRPr lang="en-US" altLang="zh-CN" sz="1600" dirty="0">
              <a:solidFill>
                <a:schemeClr val="tx1">
                  <a:lumMod val="50000"/>
                  <a:lumOff val="50000"/>
                </a:schemeClr>
              </a:solidFill>
              <a:latin typeface="微软雅黑" pitchFamily="34" charset="-122"/>
              <a:ea typeface="微软雅黑" pitchFamily="34" charset="-122"/>
            </a:endParaRPr>
          </a:p>
          <a:p>
            <a:pPr lvl="0">
              <a:lnSpc>
                <a:spcPct val="150000"/>
              </a:lnSpc>
              <a:spcBef>
                <a:spcPct val="0"/>
              </a:spcBef>
            </a:pPr>
            <a:r>
              <a:rPr lang="zh-CN" altLang="en-US" sz="1600" dirty="0">
                <a:solidFill>
                  <a:schemeClr val="tx1">
                    <a:lumMod val="50000"/>
                    <a:lumOff val="50000"/>
                  </a:schemeClr>
                </a:solidFill>
                <a:latin typeface="微软雅黑" pitchFamily="34" charset="-122"/>
                <a:ea typeface="微软雅黑" pitchFamily="34" charset="-122"/>
              </a:rPr>
              <a:t>       评审过程：</a:t>
            </a:r>
            <a:endParaRPr lang="en-US" altLang="zh-CN" sz="1600" dirty="0">
              <a:solidFill>
                <a:schemeClr val="tx1">
                  <a:lumMod val="50000"/>
                  <a:lumOff val="50000"/>
                </a:schemeClr>
              </a:solidFill>
              <a:latin typeface="微软雅黑" pitchFamily="34" charset="-122"/>
              <a:ea typeface="微软雅黑" pitchFamily="34" charset="-122"/>
            </a:endParaRPr>
          </a:p>
          <a:p>
            <a:pPr lvl="0">
              <a:lnSpc>
                <a:spcPct val="150000"/>
              </a:lnSpc>
              <a:spcBef>
                <a:spcPct val="0"/>
              </a:spcBef>
            </a:pPr>
            <a:r>
              <a:rPr lang="zh-CN" altLang="en-US" sz="1600" dirty="0">
                <a:solidFill>
                  <a:schemeClr val="tx1">
                    <a:lumMod val="50000"/>
                    <a:lumOff val="50000"/>
                  </a:schemeClr>
                </a:solidFill>
                <a:latin typeface="微软雅黑" pitchFamily="34" charset="-122"/>
                <a:ea typeface="微软雅黑" pitchFamily="34" charset="-122"/>
              </a:rPr>
              <a:t>       </a:t>
            </a:r>
            <a:r>
              <a:rPr lang="zh-CN" altLang="en-US" sz="4000" dirty="0">
                <a:solidFill>
                  <a:schemeClr val="tx1">
                    <a:lumMod val="50000"/>
                    <a:lumOff val="50000"/>
                  </a:schemeClr>
                </a:solidFill>
                <a:latin typeface="微软雅黑" pitchFamily="34" charset="-122"/>
                <a:ea typeface="微软雅黑" pitchFamily="34" charset="-122"/>
              </a:rPr>
              <a:t>☞</a:t>
            </a:r>
            <a:r>
              <a:rPr lang="zh-CN" altLang="en-US" sz="1600" dirty="0">
                <a:solidFill>
                  <a:schemeClr val="tx1">
                    <a:lumMod val="50000"/>
                    <a:lumOff val="50000"/>
                  </a:schemeClr>
                </a:solidFill>
                <a:latin typeface="微软雅黑" pitchFamily="34" charset="-122"/>
                <a:ea typeface="微软雅黑" pitchFamily="34" charset="-122"/>
              </a:rPr>
              <a:t>小组负责人先把需求规格说明、设计说明或程序代码及有关要求、规范等分发给小组成员，作评审依据；</a:t>
            </a:r>
            <a:endParaRPr lang="en-US" altLang="zh-CN" sz="1600" dirty="0">
              <a:solidFill>
                <a:schemeClr val="tx1">
                  <a:lumMod val="50000"/>
                  <a:lumOff val="50000"/>
                </a:schemeClr>
              </a:solidFill>
              <a:latin typeface="微软雅黑" pitchFamily="34" charset="-122"/>
              <a:ea typeface="微软雅黑" pitchFamily="34" charset="-122"/>
            </a:endParaRPr>
          </a:p>
          <a:p>
            <a:pPr lvl="0">
              <a:lnSpc>
                <a:spcPct val="150000"/>
              </a:lnSpc>
              <a:spcBef>
                <a:spcPct val="0"/>
              </a:spcBef>
            </a:pPr>
            <a:r>
              <a:rPr lang="en-US" altLang="zh-CN" sz="1600" dirty="0">
                <a:solidFill>
                  <a:schemeClr val="tx1">
                    <a:lumMod val="50000"/>
                    <a:lumOff val="50000"/>
                  </a:schemeClr>
                </a:solidFill>
                <a:latin typeface="微软雅黑" pitchFamily="34" charset="-122"/>
                <a:ea typeface="微软雅黑" pitchFamily="34" charset="-122"/>
              </a:rPr>
              <a:t>       </a:t>
            </a:r>
            <a:r>
              <a:rPr lang="zh-CN" altLang="en-US" sz="4000" dirty="0">
                <a:solidFill>
                  <a:schemeClr val="tx1">
                    <a:lumMod val="50000"/>
                    <a:lumOff val="50000"/>
                  </a:schemeClr>
                </a:solidFill>
                <a:latin typeface="微软雅黑" pitchFamily="34" charset="-122"/>
                <a:ea typeface="微软雅黑" pitchFamily="34" charset="-122"/>
              </a:rPr>
              <a:t>☞</a:t>
            </a:r>
            <a:r>
              <a:rPr lang="zh-CN" altLang="en-US" sz="1600" dirty="0">
                <a:solidFill>
                  <a:schemeClr val="tx1">
                    <a:lumMod val="50000"/>
                    <a:lumOff val="50000"/>
                  </a:schemeClr>
                </a:solidFill>
                <a:latin typeface="微软雅黑" pitchFamily="34" charset="-122"/>
                <a:ea typeface="微软雅黑" pitchFamily="34" charset="-122"/>
              </a:rPr>
              <a:t>在充分阅读有关材料后召开评审会议，主要开发人员进行讲解，其他成员提出问题并展开讨论，审查是否存在错误</a:t>
            </a:r>
            <a:endParaRPr lang="en-US" altLang="zh-CN" sz="1600" dirty="0">
              <a:solidFill>
                <a:schemeClr val="tx1">
                  <a:lumMod val="50000"/>
                  <a:lumOff val="50000"/>
                </a:schemeClr>
              </a:solidFill>
              <a:latin typeface="微软雅黑" pitchFamily="34" charset="-122"/>
              <a:ea typeface="微软雅黑" pitchFamily="34" charset="-122"/>
            </a:endParaRPr>
          </a:p>
          <a:p>
            <a:pPr lvl="0">
              <a:lnSpc>
                <a:spcPct val="150000"/>
              </a:lnSpc>
              <a:spcBef>
                <a:spcPct val="0"/>
              </a:spcBef>
            </a:pPr>
            <a:r>
              <a:rPr lang="en-US" altLang="zh-CN" sz="1600" dirty="0">
                <a:solidFill>
                  <a:schemeClr val="tx1">
                    <a:lumMod val="50000"/>
                    <a:lumOff val="50000"/>
                  </a:schemeClr>
                </a:solidFill>
                <a:latin typeface="微软雅黑" pitchFamily="34" charset="-122"/>
                <a:ea typeface="微软雅黑" pitchFamily="34" charset="-122"/>
              </a:rPr>
              <a:t>       </a:t>
            </a:r>
            <a:r>
              <a:rPr lang="zh-CN" altLang="en-US" sz="4000" dirty="0">
                <a:solidFill>
                  <a:schemeClr val="tx1">
                    <a:lumMod val="50000"/>
                    <a:lumOff val="50000"/>
                  </a:schemeClr>
                </a:solidFill>
                <a:latin typeface="微软雅黑" pitchFamily="34" charset="-122"/>
                <a:ea typeface="微软雅黑" pitchFamily="34" charset="-122"/>
              </a:rPr>
              <a:t>☞</a:t>
            </a:r>
            <a:r>
              <a:rPr lang="zh-CN" altLang="en-US" sz="1600" dirty="0">
                <a:solidFill>
                  <a:schemeClr val="tx1">
                    <a:lumMod val="50000"/>
                    <a:lumOff val="50000"/>
                  </a:schemeClr>
                </a:solidFill>
                <a:latin typeface="微软雅黑" pitchFamily="34" charset="-122"/>
                <a:ea typeface="微软雅黑" pitchFamily="34" charset="-122"/>
              </a:rPr>
              <a:t>评审小组形成产品评审的书面报告。</a:t>
            </a:r>
            <a:endParaRPr lang="en-GB" altLang="zh-CN" sz="1600" dirty="0">
              <a:solidFill>
                <a:schemeClr val="tx1">
                  <a:lumMod val="50000"/>
                  <a:lumOff val="50000"/>
                </a:schemeClr>
              </a:solidFill>
              <a:cs typeface="Arial" charset="0"/>
            </a:endParaRPr>
          </a:p>
        </p:txBody>
      </p:sp>
      <p:sp>
        <p:nvSpPr>
          <p:cNvPr id="24" name="标题 23"/>
          <p:cNvSpPr>
            <a:spLocks noGrp="1"/>
          </p:cNvSpPr>
          <p:nvPr>
            <p:ph type="title"/>
          </p:nvPr>
        </p:nvSpPr>
        <p:spPr/>
        <p:txBody>
          <a:bodyPr>
            <a:normAutofit fontScale="90000"/>
          </a:bodyPr>
          <a:lstStyle/>
          <a:p>
            <a:r>
              <a:rPr lang="en-US" altLang="zh-CN" dirty="0"/>
              <a:t>7.2.3</a:t>
            </a:r>
            <a:r>
              <a:rPr lang="zh-CN" altLang="en-US" dirty="0"/>
              <a:t>测试方法</a:t>
            </a:r>
          </a:p>
        </p:txBody>
      </p:sp>
      <p:sp>
        <p:nvSpPr>
          <p:cNvPr id="2" name="文本框 1">
            <a:extLst>
              <a:ext uri="{FF2B5EF4-FFF2-40B4-BE49-F238E27FC236}">
                <a16:creationId xmlns:a16="http://schemas.microsoft.com/office/drawing/2014/main" id="{086E7113-9B70-483A-AB77-01C651EF29B9}"/>
              </a:ext>
            </a:extLst>
          </p:cNvPr>
          <p:cNvSpPr txBox="1"/>
          <p:nvPr/>
        </p:nvSpPr>
        <p:spPr>
          <a:xfrm>
            <a:off x="1415713" y="1013012"/>
            <a:ext cx="2268781" cy="523220"/>
          </a:xfrm>
          <a:prstGeom prst="rect">
            <a:avLst/>
          </a:prstGeom>
          <a:noFill/>
        </p:spPr>
        <p:txBody>
          <a:bodyPr wrap="square" rtlCol="0">
            <a:spAutoFit/>
          </a:bodyPr>
          <a:lstStyle/>
          <a:p>
            <a:r>
              <a:rPr lang="zh-CN" altLang="en-US" sz="2800" dirty="0"/>
              <a:t>评审</a:t>
            </a:r>
          </a:p>
        </p:txBody>
      </p:sp>
    </p:spTree>
    <p:extLst>
      <p:ext uri="{BB962C8B-B14F-4D97-AF65-F5344CB8AC3E}">
        <p14:creationId xmlns:p14="http://schemas.microsoft.com/office/powerpoint/2010/main" val="14634753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MH_SubTitle_4"/>
          <p:cNvSpPr/>
          <p:nvPr>
            <p:custDataLst>
              <p:tags r:id="rId1"/>
            </p:custDataLst>
          </p:nvPr>
        </p:nvSpPr>
        <p:spPr>
          <a:xfrm>
            <a:off x="1415713" y="1811306"/>
            <a:ext cx="9136131" cy="3937855"/>
          </a:xfrm>
          <a:prstGeom prst="rect">
            <a:avLst/>
          </a:prstGeom>
        </p:spPr>
        <p:txBody>
          <a:bodyPr anchor="ctr"/>
          <a:lstStyle/>
          <a:p>
            <a:pPr lvl="0">
              <a:lnSpc>
                <a:spcPct val="150000"/>
              </a:lnSpc>
              <a:spcBef>
                <a:spcPct val="0"/>
              </a:spcBef>
            </a:pPr>
            <a:r>
              <a:rPr lang="zh-CN" altLang="en-US" sz="1600" dirty="0">
                <a:solidFill>
                  <a:schemeClr val="tx1">
                    <a:lumMod val="50000"/>
                    <a:lumOff val="50000"/>
                  </a:schemeClr>
                </a:solidFill>
                <a:latin typeface="微软雅黑" pitchFamily="34" charset="-122"/>
                <a:ea typeface="微软雅黑" pitchFamily="34" charset="-122"/>
              </a:rPr>
              <a:t>       走查是由设计人员或编程人员组成一个走查小组，通过阅读一段文档或代码，并进行提问和讨论，从而发现可能存在的缺陷，遗漏和矛盾的地方。</a:t>
            </a:r>
            <a:endParaRPr lang="en-US" altLang="zh-CN" sz="1600" dirty="0">
              <a:solidFill>
                <a:schemeClr val="tx1">
                  <a:lumMod val="50000"/>
                  <a:lumOff val="50000"/>
                </a:schemeClr>
              </a:solidFill>
              <a:latin typeface="微软雅黑" pitchFamily="34" charset="-122"/>
              <a:ea typeface="微软雅黑" pitchFamily="34" charset="-122"/>
            </a:endParaRPr>
          </a:p>
          <a:p>
            <a:pPr lvl="0">
              <a:lnSpc>
                <a:spcPct val="150000"/>
              </a:lnSpc>
              <a:spcBef>
                <a:spcPct val="0"/>
              </a:spcBef>
            </a:pPr>
            <a:r>
              <a:rPr lang="en-US" altLang="zh-CN" sz="1600" dirty="0">
                <a:solidFill>
                  <a:schemeClr val="tx1">
                    <a:lumMod val="50000"/>
                    <a:lumOff val="50000"/>
                  </a:schemeClr>
                </a:solidFill>
                <a:latin typeface="微软雅黑" pitchFamily="34" charset="-122"/>
                <a:ea typeface="微软雅黑" pitchFamily="34" charset="-122"/>
              </a:rPr>
              <a:t>       </a:t>
            </a:r>
            <a:r>
              <a:rPr lang="zh-CN" altLang="en-US" sz="1600" dirty="0">
                <a:solidFill>
                  <a:schemeClr val="tx1">
                    <a:lumMod val="50000"/>
                    <a:lumOff val="50000"/>
                  </a:schemeClr>
                </a:solidFill>
                <a:latin typeface="微软雅黑" pitchFamily="34" charset="-122"/>
                <a:ea typeface="微软雅黑" pitchFamily="34" charset="-122"/>
              </a:rPr>
              <a:t>类型：设计走查、代码走查。</a:t>
            </a:r>
            <a:endParaRPr lang="en-US" altLang="zh-CN" sz="1600" dirty="0">
              <a:solidFill>
                <a:schemeClr val="tx1">
                  <a:lumMod val="50000"/>
                  <a:lumOff val="50000"/>
                </a:schemeClr>
              </a:solidFill>
              <a:latin typeface="微软雅黑" pitchFamily="34" charset="-122"/>
              <a:ea typeface="微软雅黑" pitchFamily="34" charset="-122"/>
            </a:endParaRPr>
          </a:p>
          <a:p>
            <a:pPr lvl="0">
              <a:lnSpc>
                <a:spcPct val="150000"/>
              </a:lnSpc>
              <a:spcBef>
                <a:spcPct val="0"/>
              </a:spcBef>
            </a:pPr>
            <a:r>
              <a:rPr lang="zh-CN" altLang="en-US" sz="1600" dirty="0">
                <a:solidFill>
                  <a:schemeClr val="tx1">
                    <a:lumMod val="50000"/>
                    <a:lumOff val="50000"/>
                  </a:schemeClr>
                </a:solidFill>
                <a:latin typeface="微软雅黑" pitchFamily="34" charset="-122"/>
                <a:ea typeface="微软雅黑" pitchFamily="34" charset="-122"/>
              </a:rPr>
              <a:t>       走查过程：</a:t>
            </a:r>
            <a:endParaRPr lang="en-US" altLang="zh-CN" sz="1600" dirty="0">
              <a:solidFill>
                <a:schemeClr val="tx1">
                  <a:lumMod val="50000"/>
                  <a:lumOff val="50000"/>
                </a:schemeClr>
              </a:solidFill>
              <a:latin typeface="微软雅黑" pitchFamily="34" charset="-122"/>
              <a:ea typeface="微软雅黑" pitchFamily="34" charset="-122"/>
            </a:endParaRPr>
          </a:p>
          <a:p>
            <a:pPr lvl="0">
              <a:lnSpc>
                <a:spcPct val="150000"/>
              </a:lnSpc>
              <a:spcBef>
                <a:spcPct val="0"/>
              </a:spcBef>
            </a:pPr>
            <a:r>
              <a:rPr lang="zh-CN" altLang="en-US" sz="1600" dirty="0">
                <a:solidFill>
                  <a:schemeClr val="tx1">
                    <a:lumMod val="50000"/>
                    <a:lumOff val="50000"/>
                  </a:schemeClr>
                </a:solidFill>
                <a:latin typeface="微软雅黑" pitchFamily="34" charset="-122"/>
                <a:ea typeface="微软雅黑" pitchFamily="34" charset="-122"/>
              </a:rPr>
              <a:t>       </a:t>
            </a:r>
            <a:r>
              <a:rPr lang="zh-CN" altLang="en-US" sz="4000" dirty="0">
                <a:solidFill>
                  <a:schemeClr val="tx1">
                    <a:lumMod val="50000"/>
                    <a:lumOff val="50000"/>
                  </a:schemeClr>
                </a:solidFill>
                <a:latin typeface="微软雅黑" pitchFamily="34" charset="-122"/>
                <a:ea typeface="微软雅黑" pitchFamily="34" charset="-122"/>
              </a:rPr>
              <a:t>☞</a:t>
            </a:r>
            <a:r>
              <a:rPr lang="zh-CN" altLang="en-US" sz="1600" dirty="0">
                <a:solidFill>
                  <a:schemeClr val="tx1">
                    <a:lumMod val="50000"/>
                    <a:lumOff val="50000"/>
                  </a:schemeClr>
                </a:solidFill>
                <a:latin typeface="微软雅黑" pitchFamily="34" charset="-122"/>
                <a:ea typeface="微软雅黑" pitchFamily="34" charset="-122"/>
              </a:rPr>
              <a:t>与评审过程类似，即先把材料发给走查小组每个成员，让他们认真研究程序，然后再开会；</a:t>
            </a:r>
            <a:endParaRPr lang="en-US" altLang="zh-CN" sz="1600" dirty="0">
              <a:solidFill>
                <a:schemeClr val="tx1">
                  <a:lumMod val="50000"/>
                  <a:lumOff val="50000"/>
                </a:schemeClr>
              </a:solidFill>
              <a:latin typeface="微软雅黑" pitchFamily="34" charset="-122"/>
              <a:ea typeface="微软雅黑" pitchFamily="34" charset="-122"/>
            </a:endParaRPr>
          </a:p>
          <a:p>
            <a:pPr lvl="0">
              <a:lnSpc>
                <a:spcPct val="150000"/>
              </a:lnSpc>
              <a:spcBef>
                <a:spcPct val="0"/>
              </a:spcBef>
            </a:pPr>
            <a:r>
              <a:rPr lang="en-US" altLang="zh-CN" sz="1600" dirty="0">
                <a:solidFill>
                  <a:schemeClr val="tx1">
                    <a:lumMod val="50000"/>
                    <a:lumOff val="50000"/>
                  </a:schemeClr>
                </a:solidFill>
                <a:latin typeface="微软雅黑" pitchFamily="34" charset="-122"/>
                <a:ea typeface="微软雅黑" pitchFamily="34" charset="-122"/>
              </a:rPr>
              <a:t>       </a:t>
            </a:r>
            <a:r>
              <a:rPr lang="zh-CN" altLang="en-US" sz="4000" dirty="0">
                <a:solidFill>
                  <a:schemeClr val="tx1">
                    <a:lumMod val="50000"/>
                    <a:lumOff val="50000"/>
                  </a:schemeClr>
                </a:solidFill>
                <a:latin typeface="微软雅黑" pitchFamily="34" charset="-122"/>
                <a:ea typeface="微软雅黑" pitchFamily="34" charset="-122"/>
              </a:rPr>
              <a:t>☞</a:t>
            </a:r>
            <a:r>
              <a:rPr lang="zh-CN" altLang="en-US" sz="1600" dirty="0">
                <a:solidFill>
                  <a:schemeClr val="tx1">
                    <a:lumMod val="50000"/>
                    <a:lumOff val="50000"/>
                  </a:schemeClr>
                </a:solidFill>
                <a:latin typeface="微软雅黑" pitchFamily="34" charset="-122"/>
                <a:ea typeface="微软雅黑" pitchFamily="34" charset="-122"/>
              </a:rPr>
              <a:t>与评审的区别：评审通常是简单的阅读程序或对照错误检查表进行检查；走查则是按照所提交的测试用例，人工模仿计算机运行一遍，并记录跟踪情况。</a:t>
            </a:r>
            <a:endParaRPr lang="en-US" altLang="zh-CN" sz="1600" dirty="0">
              <a:solidFill>
                <a:schemeClr val="tx1">
                  <a:lumMod val="50000"/>
                  <a:lumOff val="50000"/>
                </a:schemeClr>
              </a:solidFill>
              <a:latin typeface="微软雅黑" pitchFamily="34" charset="-122"/>
              <a:ea typeface="微软雅黑" pitchFamily="34" charset="-122"/>
            </a:endParaRPr>
          </a:p>
        </p:txBody>
      </p:sp>
      <p:sp>
        <p:nvSpPr>
          <p:cNvPr id="24" name="标题 23"/>
          <p:cNvSpPr>
            <a:spLocks noGrp="1"/>
          </p:cNvSpPr>
          <p:nvPr>
            <p:ph type="title"/>
          </p:nvPr>
        </p:nvSpPr>
        <p:spPr/>
        <p:txBody>
          <a:bodyPr>
            <a:normAutofit fontScale="90000"/>
          </a:bodyPr>
          <a:lstStyle/>
          <a:p>
            <a:r>
              <a:rPr lang="en-US" altLang="zh-CN" dirty="0"/>
              <a:t>7.2.3</a:t>
            </a:r>
            <a:r>
              <a:rPr lang="zh-CN" altLang="en-US" dirty="0"/>
              <a:t>测试方法</a:t>
            </a:r>
          </a:p>
        </p:txBody>
      </p:sp>
      <p:sp>
        <p:nvSpPr>
          <p:cNvPr id="2" name="文本框 1">
            <a:extLst>
              <a:ext uri="{FF2B5EF4-FFF2-40B4-BE49-F238E27FC236}">
                <a16:creationId xmlns:a16="http://schemas.microsoft.com/office/drawing/2014/main" id="{086E7113-9B70-483A-AB77-01C651EF29B9}"/>
              </a:ext>
            </a:extLst>
          </p:cNvPr>
          <p:cNvSpPr txBox="1"/>
          <p:nvPr/>
        </p:nvSpPr>
        <p:spPr>
          <a:xfrm>
            <a:off x="1415713" y="1013012"/>
            <a:ext cx="2268781" cy="523220"/>
          </a:xfrm>
          <a:prstGeom prst="rect">
            <a:avLst/>
          </a:prstGeom>
          <a:noFill/>
        </p:spPr>
        <p:txBody>
          <a:bodyPr wrap="square" rtlCol="0">
            <a:spAutoFit/>
          </a:bodyPr>
          <a:lstStyle/>
          <a:p>
            <a:r>
              <a:rPr lang="zh-CN" altLang="en-US" sz="2800" dirty="0"/>
              <a:t>走查</a:t>
            </a:r>
          </a:p>
        </p:txBody>
      </p:sp>
    </p:spTree>
    <p:extLst>
      <p:ext uri="{BB962C8B-B14F-4D97-AF65-F5344CB8AC3E}">
        <p14:creationId xmlns:p14="http://schemas.microsoft.com/office/powerpoint/2010/main" val="160491826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normAutofit fontScale="90000"/>
          </a:bodyPr>
          <a:lstStyle/>
          <a:p>
            <a:r>
              <a:rPr lang="en-US" altLang="zh-CN" dirty="0"/>
              <a:t>7.2.3</a:t>
            </a:r>
            <a:r>
              <a:rPr lang="zh-CN" altLang="en-US" dirty="0"/>
              <a:t>测试方法</a:t>
            </a:r>
          </a:p>
        </p:txBody>
      </p:sp>
      <p:sp>
        <p:nvSpPr>
          <p:cNvPr id="22" name="文本框 21">
            <a:extLst>
              <a:ext uri="{FF2B5EF4-FFF2-40B4-BE49-F238E27FC236}">
                <a16:creationId xmlns:a16="http://schemas.microsoft.com/office/drawing/2014/main" id="{F98932D6-8B62-4427-8C65-1CD3BC69B9EA}"/>
              </a:ext>
            </a:extLst>
          </p:cNvPr>
          <p:cNvSpPr txBox="1"/>
          <p:nvPr/>
        </p:nvSpPr>
        <p:spPr>
          <a:xfrm>
            <a:off x="1415713" y="1013012"/>
            <a:ext cx="2268781" cy="523220"/>
          </a:xfrm>
          <a:prstGeom prst="rect">
            <a:avLst/>
          </a:prstGeom>
          <a:noFill/>
        </p:spPr>
        <p:txBody>
          <a:bodyPr wrap="square" rtlCol="0">
            <a:spAutoFit/>
          </a:bodyPr>
          <a:lstStyle/>
          <a:p>
            <a:r>
              <a:rPr lang="zh-CN" altLang="en-US" sz="2800" dirty="0"/>
              <a:t>审查</a:t>
            </a:r>
          </a:p>
        </p:txBody>
      </p:sp>
      <p:sp>
        <p:nvSpPr>
          <p:cNvPr id="23" name="MH_SubTitle_4">
            <a:extLst>
              <a:ext uri="{FF2B5EF4-FFF2-40B4-BE49-F238E27FC236}">
                <a16:creationId xmlns:a16="http://schemas.microsoft.com/office/drawing/2014/main" id="{6C508267-7013-41B9-BFA9-357775E2E6F1}"/>
              </a:ext>
            </a:extLst>
          </p:cNvPr>
          <p:cNvSpPr/>
          <p:nvPr>
            <p:custDataLst>
              <p:tags r:id="rId1"/>
            </p:custDataLst>
          </p:nvPr>
        </p:nvSpPr>
        <p:spPr>
          <a:xfrm>
            <a:off x="1415713" y="1673133"/>
            <a:ext cx="9136131" cy="4190788"/>
          </a:xfrm>
          <a:prstGeom prst="rect">
            <a:avLst/>
          </a:prstGeom>
        </p:spPr>
        <p:txBody>
          <a:bodyPr anchor="ctr"/>
          <a:lstStyle/>
          <a:p>
            <a:pPr lvl="0">
              <a:lnSpc>
                <a:spcPct val="150000"/>
              </a:lnSpc>
              <a:spcBef>
                <a:spcPct val="0"/>
              </a:spcBef>
            </a:pPr>
            <a:r>
              <a:rPr lang="zh-CN" altLang="en-US" sz="1600" dirty="0">
                <a:solidFill>
                  <a:schemeClr val="tx1">
                    <a:lumMod val="50000"/>
                    <a:lumOff val="50000"/>
                  </a:schemeClr>
                </a:solidFill>
                <a:latin typeface="微软雅黑" pitchFamily="34" charset="-122"/>
                <a:ea typeface="微软雅黑" pitchFamily="34" charset="-122"/>
              </a:rPr>
              <a:t>       检查是由一些经过严格训练的人员根据评估标准，对于在开发过程中的产品或中间制品进行检查，发现其中存在的错误。</a:t>
            </a:r>
            <a:endParaRPr lang="en-US" altLang="zh-CN" sz="1600" dirty="0">
              <a:solidFill>
                <a:schemeClr val="tx1">
                  <a:lumMod val="50000"/>
                  <a:lumOff val="50000"/>
                </a:schemeClr>
              </a:solidFill>
              <a:latin typeface="微软雅黑" pitchFamily="34" charset="-122"/>
              <a:ea typeface="微软雅黑" pitchFamily="34" charset="-122"/>
            </a:endParaRPr>
          </a:p>
          <a:p>
            <a:pPr lvl="0">
              <a:lnSpc>
                <a:spcPct val="150000"/>
              </a:lnSpc>
              <a:spcBef>
                <a:spcPct val="0"/>
              </a:spcBef>
            </a:pPr>
            <a:r>
              <a:rPr lang="en-US" altLang="zh-CN" sz="1600" dirty="0">
                <a:solidFill>
                  <a:schemeClr val="tx1">
                    <a:lumMod val="50000"/>
                    <a:lumOff val="50000"/>
                  </a:schemeClr>
                </a:solidFill>
                <a:latin typeface="微软雅黑" pitchFamily="34" charset="-122"/>
                <a:ea typeface="微软雅黑" pitchFamily="34" charset="-122"/>
              </a:rPr>
              <a:t>       </a:t>
            </a:r>
            <a:r>
              <a:rPr lang="zh-CN" altLang="en-US" sz="1600" dirty="0">
                <a:solidFill>
                  <a:schemeClr val="tx1">
                    <a:lumMod val="50000"/>
                    <a:lumOff val="50000"/>
                  </a:schemeClr>
                </a:solidFill>
                <a:latin typeface="微软雅黑" pitchFamily="34" charset="-122"/>
                <a:ea typeface="微软雅黑" pitchFamily="34" charset="-122"/>
              </a:rPr>
              <a:t>检查一般是按规定程序和时间计划进行的，参与者来自开发人员、测试人员、质量保证人员或用户，以</a:t>
            </a:r>
            <a:r>
              <a:rPr lang="en-US" altLang="zh-CN" sz="1600" dirty="0">
                <a:solidFill>
                  <a:schemeClr val="tx1">
                    <a:lumMod val="50000"/>
                    <a:lumOff val="50000"/>
                  </a:schemeClr>
                </a:solidFill>
                <a:latin typeface="微软雅黑" pitchFamily="34" charset="-122"/>
                <a:ea typeface="微软雅黑" pitchFamily="34" charset="-122"/>
              </a:rPr>
              <a:t>3~7</a:t>
            </a:r>
            <a:r>
              <a:rPr lang="zh-CN" altLang="en-US" sz="1600" dirty="0">
                <a:solidFill>
                  <a:schemeClr val="tx1">
                    <a:lumMod val="50000"/>
                    <a:lumOff val="50000"/>
                  </a:schemeClr>
                </a:solidFill>
                <a:latin typeface="微软雅黑" pitchFamily="34" charset="-122"/>
                <a:ea typeface="微软雅黑" pitchFamily="34" charset="-122"/>
              </a:rPr>
              <a:t>人组成小组。</a:t>
            </a:r>
            <a:endParaRPr lang="en-US" altLang="zh-CN" sz="1600" dirty="0">
              <a:solidFill>
                <a:schemeClr val="tx1">
                  <a:lumMod val="50000"/>
                  <a:lumOff val="50000"/>
                </a:schemeClr>
              </a:solidFill>
              <a:latin typeface="微软雅黑" pitchFamily="34" charset="-122"/>
              <a:ea typeface="微软雅黑" pitchFamily="34" charset="-122"/>
            </a:endParaRPr>
          </a:p>
          <a:p>
            <a:pPr lvl="0">
              <a:lnSpc>
                <a:spcPct val="150000"/>
              </a:lnSpc>
              <a:spcBef>
                <a:spcPct val="0"/>
              </a:spcBef>
            </a:pPr>
            <a:r>
              <a:rPr lang="zh-CN" altLang="en-US" sz="1600" dirty="0">
                <a:solidFill>
                  <a:schemeClr val="tx1">
                    <a:lumMod val="50000"/>
                    <a:lumOff val="50000"/>
                  </a:schemeClr>
                </a:solidFill>
                <a:latin typeface="微软雅黑" pitchFamily="34" charset="-122"/>
                <a:ea typeface="微软雅黑" pitchFamily="34" charset="-122"/>
              </a:rPr>
              <a:t>       检查过程：</a:t>
            </a:r>
            <a:endParaRPr lang="en-US" altLang="zh-CN" sz="1600" dirty="0">
              <a:solidFill>
                <a:schemeClr val="tx1">
                  <a:lumMod val="50000"/>
                  <a:lumOff val="50000"/>
                </a:schemeClr>
              </a:solidFill>
              <a:latin typeface="微软雅黑" pitchFamily="34" charset="-122"/>
              <a:ea typeface="微软雅黑" pitchFamily="34" charset="-122"/>
            </a:endParaRPr>
          </a:p>
          <a:p>
            <a:pPr lvl="0">
              <a:lnSpc>
                <a:spcPct val="150000"/>
              </a:lnSpc>
              <a:spcBef>
                <a:spcPct val="0"/>
              </a:spcBef>
            </a:pPr>
            <a:r>
              <a:rPr lang="zh-CN" altLang="en-US" sz="1600" dirty="0">
                <a:solidFill>
                  <a:schemeClr val="tx1">
                    <a:lumMod val="50000"/>
                    <a:lumOff val="50000"/>
                  </a:schemeClr>
                </a:solidFill>
                <a:latin typeface="微软雅黑" pitchFamily="34" charset="-122"/>
                <a:ea typeface="微软雅黑" pitchFamily="34" charset="-122"/>
              </a:rPr>
              <a:t>       </a:t>
            </a:r>
            <a:r>
              <a:rPr lang="zh-CN" altLang="en-US" sz="4000" dirty="0">
                <a:solidFill>
                  <a:schemeClr val="tx1">
                    <a:lumMod val="50000"/>
                    <a:lumOff val="50000"/>
                  </a:schemeClr>
                </a:solidFill>
                <a:latin typeface="微软雅黑" pitchFamily="34" charset="-122"/>
                <a:ea typeface="微软雅黑" pitchFamily="34" charset="-122"/>
              </a:rPr>
              <a:t>☞</a:t>
            </a:r>
            <a:r>
              <a:rPr lang="zh-CN" altLang="en-US" sz="1600" dirty="0">
                <a:solidFill>
                  <a:schemeClr val="tx1">
                    <a:lumMod val="50000"/>
                    <a:lumOff val="50000"/>
                  </a:schemeClr>
                </a:solidFill>
                <a:latin typeface="微软雅黑" pitchFamily="34" charset="-122"/>
                <a:ea typeface="微软雅黑" pitchFamily="34" charset="-122"/>
              </a:rPr>
              <a:t>检查遵循一个严格的过程，人员经过培训，检查过程有评估标准；</a:t>
            </a:r>
            <a:endParaRPr lang="en-US" altLang="zh-CN" sz="1600" dirty="0">
              <a:solidFill>
                <a:schemeClr val="tx1">
                  <a:lumMod val="50000"/>
                  <a:lumOff val="50000"/>
                </a:schemeClr>
              </a:solidFill>
              <a:latin typeface="微软雅黑" pitchFamily="34" charset="-122"/>
              <a:ea typeface="微软雅黑" pitchFamily="34" charset="-122"/>
            </a:endParaRPr>
          </a:p>
          <a:p>
            <a:pPr lvl="0">
              <a:lnSpc>
                <a:spcPct val="150000"/>
              </a:lnSpc>
              <a:spcBef>
                <a:spcPct val="0"/>
              </a:spcBef>
            </a:pPr>
            <a:r>
              <a:rPr lang="en-US" altLang="zh-CN" sz="1600" dirty="0">
                <a:solidFill>
                  <a:schemeClr val="tx1">
                    <a:lumMod val="50000"/>
                    <a:lumOff val="50000"/>
                  </a:schemeClr>
                </a:solidFill>
                <a:latin typeface="微软雅黑" pitchFamily="34" charset="-122"/>
                <a:ea typeface="微软雅黑" pitchFamily="34" charset="-122"/>
              </a:rPr>
              <a:t>       </a:t>
            </a:r>
            <a:r>
              <a:rPr lang="zh-CN" altLang="en-US" sz="4000" dirty="0">
                <a:solidFill>
                  <a:schemeClr val="tx1">
                    <a:lumMod val="50000"/>
                    <a:lumOff val="50000"/>
                  </a:schemeClr>
                </a:solidFill>
                <a:latin typeface="微软雅黑" pitchFamily="34" charset="-122"/>
                <a:ea typeface="微软雅黑" pitchFamily="34" charset="-122"/>
              </a:rPr>
              <a:t>☞</a:t>
            </a:r>
            <a:r>
              <a:rPr lang="zh-CN" altLang="en-US" sz="1600" dirty="0">
                <a:solidFill>
                  <a:schemeClr val="tx1">
                    <a:lumMod val="50000"/>
                    <a:lumOff val="50000"/>
                  </a:schemeClr>
                </a:solidFill>
                <a:latin typeface="微软雅黑" pitchFamily="34" charset="-122"/>
                <a:ea typeface="微软雅黑" pitchFamily="34" charset="-122"/>
              </a:rPr>
              <a:t>检查过程包括计划、会议准备、会议召开、修改错误、问题跟踪等环节，目的是获得项目管理和质量评估的数据，并改进检查过程本身。</a:t>
            </a:r>
            <a:endParaRPr lang="en-US" altLang="zh-CN" sz="160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35787703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0"/>
          <p:cNvSpPr>
            <a:spLocks noGrp="1"/>
          </p:cNvSpPr>
          <p:nvPr>
            <p:ph type="title"/>
          </p:nvPr>
        </p:nvSpPr>
        <p:spPr/>
        <p:txBody>
          <a:bodyPr>
            <a:normAutofit fontScale="90000"/>
          </a:bodyPr>
          <a:lstStyle/>
          <a:p>
            <a:r>
              <a:rPr lang="en-US" altLang="zh-CN" dirty="0"/>
              <a:t>7.2.3</a:t>
            </a:r>
            <a:r>
              <a:rPr lang="zh-CN" altLang="en-US" dirty="0"/>
              <a:t>测试方法</a:t>
            </a:r>
          </a:p>
        </p:txBody>
      </p:sp>
      <p:sp>
        <p:nvSpPr>
          <p:cNvPr id="22" name="MH_SubTitle_4">
            <a:extLst>
              <a:ext uri="{FF2B5EF4-FFF2-40B4-BE49-F238E27FC236}">
                <a16:creationId xmlns:a16="http://schemas.microsoft.com/office/drawing/2014/main" id="{C00D2631-00FC-4798-9306-5C7153BB9393}"/>
              </a:ext>
            </a:extLst>
          </p:cNvPr>
          <p:cNvSpPr/>
          <p:nvPr>
            <p:custDataLst>
              <p:tags r:id="rId1"/>
            </p:custDataLst>
          </p:nvPr>
        </p:nvSpPr>
        <p:spPr>
          <a:xfrm>
            <a:off x="1415713" y="1054378"/>
            <a:ext cx="7961369" cy="4862328"/>
          </a:xfrm>
          <a:prstGeom prst="rect">
            <a:avLst/>
          </a:prstGeom>
        </p:spPr>
        <p:txBody>
          <a:bodyPr anchor="ctr"/>
          <a:lstStyle/>
          <a:p>
            <a:pPr lvl="0">
              <a:lnSpc>
                <a:spcPct val="150000"/>
              </a:lnSpc>
              <a:spcBef>
                <a:spcPct val="0"/>
              </a:spcBef>
            </a:pPr>
            <a:r>
              <a:rPr lang="en-US" altLang="zh-CN" sz="2400" dirty="0">
                <a:solidFill>
                  <a:schemeClr val="tx1">
                    <a:lumMod val="50000"/>
                    <a:lumOff val="50000"/>
                  </a:schemeClr>
                </a:solidFill>
                <a:latin typeface="微软雅黑" pitchFamily="34" charset="-122"/>
                <a:ea typeface="微软雅黑" pitchFamily="34" charset="-122"/>
              </a:rPr>
              <a:t>1.</a:t>
            </a:r>
            <a:r>
              <a:rPr lang="zh-CN" altLang="en-US" sz="2400" dirty="0">
                <a:solidFill>
                  <a:schemeClr val="tx1">
                    <a:lumMod val="50000"/>
                    <a:lumOff val="50000"/>
                  </a:schemeClr>
                </a:solidFill>
                <a:latin typeface="微软雅黑" pitchFamily="34" charset="-122"/>
                <a:ea typeface="微软雅黑" pitchFamily="34" charset="-122"/>
              </a:rPr>
              <a:t>动态测试方法</a:t>
            </a:r>
            <a:endParaRPr lang="en-US" altLang="zh-CN" sz="2400" dirty="0">
              <a:solidFill>
                <a:schemeClr val="tx1">
                  <a:lumMod val="50000"/>
                  <a:lumOff val="50000"/>
                </a:schemeClr>
              </a:solidFill>
              <a:latin typeface="微软雅黑" pitchFamily="34" charset="-122"/>
              <a:ea typeface="微软雅黑" pitchFamily="34" charset="-122"/>
            </a:endParaRPr>
          </a:p>
          <a:p>
            <a:pPr lvl="0">
              <a:lnSpc>
                <a:spcPct val="150000"/>
              </a:lnSpc>
              <a:spcBef>
                <a:spcPct val="0"/>
              </a:spcBef>
            </a:pPr>
            <a:endParaRPr lang="en-US" altLang="zh-CN" sz="2400" dirty="0">
              <a:solidFill>
                <a:schemeClr val="tx1">
                  <a:lumMod val="50000"/>
                  <a:lumOff val="50000"/>
                </a:schemeClr>
              </a:solidFill>
              <a:latin typeface="微软雅黑" pitchFamily="34" charset="-122"/>
              <a:ea typeface="微软雅黑" pitchFamily="34" charset="-122"/>
            </a:endParaRPr>
          </a:p>
          <a:p>
            <a:pPr lvl="0">
              <a:lnSpc>
                <a:spcPct val="150000"/>
              </a:lnSpc>
              <a:spcBef>
                <a:spcPct val="0"/>
              </a:spcBef>
            </a:pPr>
            <a:r>
              <a:rPr lang="en-US" altLang="zh-CN" sz="2400" dirty="0">
                <a:solidFill>
                  <a:schemeClr val="tx1">
                    <a:lumMod val="50000"/>
                    <a:lumOff val="50000"/>
                  </a:schemeClr>
                </a:solidFill>
                <a:latin typeface="微软雅黑" pitchFamily="34" charset="-122"/>
                <a:ea typeface="微软雅黑" pitchFamily="34" charset="-122"/>
                <a:cs typeface="Arial" charset="0"/>
              </a:rPr>
              <a:t> </a:t>
            </a:r>
            <a:r>
              <a:rPr lang="zh-CN" altLang="en-US" sz="2400" dirty="0">
                <a:solidFill>
                  <a:schemeClr val="tx1">
                    <a:lumMod val="50000"/>
                    <a:lumOff val="50000"/>
                  </a:schemeClr>
                </a:solidFill>
                <a:latin typeface="微软雅黑" pitchFamily="34" charset="-122"/>
                <a:ea typeface="微软雅黑" pitchFamily="34" charset="-122"/>
              </a:rPr>
              <a:t>☞</a:t>
            </a:r>
            <a:r>
              <a:rPr lang="en-US" altLang="zh-CN" sz="2400" dirty="0">
                <a:solidFill>
                  <a:schemeClr val="tx1">
                    <a:lumMod val="50000"/>
                    <a:lumOff val="50000"/>
                  </a:schemeClr>
                </a:solidFill>
                <a:latin typeface="微软雅黑" pitchFamily="34" charset="-122"/>
                <a:ea typeface="微软雅黑" pitchFamily="34" charset="-122"/>
                <a:cs typeface="Arial" charset="0"/>
              </a:rPr>
              <a:t> </a:t>
            </a:r>
            <a:r>
              <a:rPr lang="zh-CN" altLang="en-US" sz="2400" dirty="0">
                <a:solidFill>
                  <a:schemeClr val="tx1">
                    <a:lumMod val="50000"/>
                    <a:lumOff val="50000"/>
                  </a:schemeClr>
                </a:solidFill>
                <a:latin typeface="微软雅黑" pitchFamily="34" charset="-122"/>
                <a:ea typeface="微软雅黑" pitchFamily="34" charset="-122"/>
                <a:cs typeface="Arial" charset="0"/>
              </a:rPr>
              <a:t>通过选择适当的测试用例，执行程序。</a:t>
            </a:r>
            <a:endParaRPr lang="en-US" altLang="zh-CN" sz="2400" dirty="0">
              <a:solidFill>
                <a:schemeClr val="tx1">
                  <a:lumMod val="50000"/>
                  <a:lumOff val="50000"/>
                </a:schemeClr>
              </a:solidFill>
              <a:latin typeface="微软雅黑" pitchFamily="34" charset="-122"/>
              <a:ea typeface="微软雅黑" pitchFamily="34" charset="-122"/>
              <a:cs typeface="Arial" charset="0"/>
            </a:endParaRPr>
          </a:p>
          <a:p>
            <a:pPr lvl="0">
              <a:lnSpc>
                <a:spcPct val="150000"/>
              </a:lnSpc>
              <a:spcBef>
                <a:spcPct val="0"/>
              </a:spcBef>
            </a:pPr>
            <a:r>
              <a:rPr lang="en-US" altLang="zh-CN" sz="2400" dirty="0">
                <a:solidFill>
                  <a:schemeClr val="tx1">
                    <a:lumMod val="50000"/>
                    <a:lumOff val="50000"/>
                  </a:schemeClr>
                </a:solidFill>
                <a:latin typeface="微软雅黑" pitchFamily="34" charset="-122"/>
                <a:ea typeface="微软雅黑" pitchFamily="34" charset="-122"/>
                <a:cs typeface="Arial" charset="0"/>
              </a:rPr>
              <a:t> </a:t>
            </a:r>
            <a:r>
              <a:rPr lang="zh-CN" altLang="en-US" sz="2400" dirty="0">
                <a:solidFill>
                  <a:schemeClr val="tx1">
                    <a:lumMod val="50000"/>
                    <a:lumOff val="50000"/>
                  </a:schemeClr>
                </a:solidFill>
                <a:latin typeface="微软雅黑" pitchFamily="34" charset="-122"/>
                <a:ea typeface="微软雅黑" pitchFamily="34" charset="-122"/>
              </a:rPr>
              <a:t>☞</a:t>
            </a:r>
            <a:r>
              <a:rPr lang="zh-CN" altLang="en-US" sz="2400" dirty="0">
                <a:solidFill>
                  <a:schemeClr val="tx1">
                    <a:lumMod val="50000"/>
                    <a:lumOff val="50000"/>
                  </a:schemeClr>
                </a:solidFill>
                <a:latin typeface="微软雅黑" pitchFamily="34" charset="-122"/>
                <a:ea typeface="微软雅黑" pitchFamily="34" charset="-122"/>
                <a:cs typeface="Arial" charset="0"/>
              </a:rPr>
              <a:t>测试用例的设计是软件测试的关键所在</a:t>
            </a:r>
            <a:endParaRPr lang="en-US" altLang="zh-CN" sz="2400" dirty="0">
              <a:solidFill>
                <a:schemeClr val="tx1">
                  <a:lumMod val="50000"/>
                  <a:lumOff val="50000"/>
                </a:schemeClr>
              </a:solidFill>
              <a:latin typeface="微软雅黑" pitchFamily="34" charset="-122"/>
              <a:ea typeface="微软雅黑" pitchFamily="34" charset="-122"/>
              <a:cs typeface="Arial" charset="0"/>
            </a:endParaRPr>
          </a:p>
          <a:p>
            <a:pPr lvl="0">
              <a:lnSpc>
                <a:spcPct val="150000"/>
              </a:lnSpc>
              <a:spcBef>
                <a:spcPct val="0"/>
              </a:spcBef>
            </a:pPr>
            <a:r>
              <a:rPr lang="en-US" altLang="zh-CN" sz="2400" dirty="0">
                <a:solidFill>
                  <a:schemeClr val="tx1">
                    <a:lumMod val="50000"/>
                    <a:lumOff val="50000"/>
                  </a:schemeClr>
                </a:solidFill>
                <a:latin typeface="微软雅黑" pitchFamily="34" charset="-122"/>
                <a:ea typeface="微软雅黑" pitchFamily="34" charset="-122"/>
                <a:cs typeface="Arial" charset="0"/>
              </a:rPr>
              <a:t> </a:t>
            </a:r>
            <a:r>
              <a:rPr lang="zh-CN" altLang="en-US" sz="2400" dirty="0">
                <a:solidFill>
                  <a:schemeClr val="tx1">
                    <a:lumMod val="50000"/>
                    <a:lumOff val="50000"/>
                  </a:schemeClr>
                </a:solidFill>
                <a:latin typeface="微软雅黑" pitchFamily="34" charset="-122"/>
                <a:ea typeface="微软雅黑" pitchFamily="34" charset="-122"/>
              </a:rPr>
              <a:t>☞</a:t>
            </a:r>
            <a:r>
              <a:rPr lang="zh-CN" altLang="en-US" sz="2400" dirty="0">
                <a:solidFill>
                  <a:schemeClr val="tx1">
                    <a:lumMod val="50000"/>
                    <a:lumOff val="50000"/>
                  </a:schemeClr>
                </a:solidFill>
                <a:latin typeface="微软雅黑" pitchFamily="34" charset="-122"/>
                <a:ea typeface="微软雅黑" pitchFamily="34" charset="-122"/>
                <a:cs typeface="Arial" charset="0"/>
              </a:rPr>
              <a:t>设计尽可能少的测试用例来发现尽可能多的错误</a:t>
            </a:r>
            <a:endParaRPr lang="en-US" altLang="zh-CN" sz="2400" dirty="0">
              <a:solidFill>
                <a:schemeClr val="tx1">
                  <a:lumMod val="50000"/>
                  <a:lumOff val="50000"/>
                </a:schemeClr>
              </a:solidFill>
              <a:latin typeface="微软雅黑" pitchFamily="34" charset="-122"/>
              <a:ea typeface="微软雅黑" pitchFamily="34" charset="-122"/>
              <a:cs typeface="Arial" charset="0"/>
            </a:endParaRPr>
          </a:p>
          <a:p>
            <a:pPr lvl="0">
              <a:lnSpc>
                <a:spcPct val="150000"/>
              </a:lnSpc>
              <a:spcBef>
                <a:spcPct val="0"/>
              </a:spcBef>
            </a:pPr>
            <a:r>
              <a:rPr lang="en-US" altLang="zh-CN" sz="2400" dirty="0">
                <a:solidFill>
                  <a:schemeClr val="tx1">
                    <a:lumMod val="50000"/>
                    <a:lumOff val="50000"/>
                  </a:schemeClr>
                </a:solidFill>
                <a:latin typeface="微软雅黑" pitchFamily="34" charset="-122"/>
                <a:ea typeface="微软雅黑" pitchFamily="34" charset="-122"/>
                <a:cs typeface="Arial" charset="0"/>
              </a:rPr>
              <a:t> </a:t>
            </a:r>
            <a:r>
              <a:rPr lang="zh-CN" altLang="en-US" sz="2400" dirty="0">
                <a:solidFill>
                  <a:schemeClr val="tx1">
                    <a:lumMod val="50000"/>
                    <a:lumOff val="50000"/>
                  </a:schemeClr>
                </a:solidFill>
                <a:latin typeface="微软雅黑" pitchFamily="34" charset="-122"/>
                <a:ea typeface="微软雅黑" pitchFamily="34" charset="-122"/>
              </a:rPr>
              <a:t>☞</a:t>
            </a:r>
            <a:r>
              <a:rPr lang="en-US" altLang="zh-CN" sz="2400" dirty="0">
                <a:solidFill>
                  <a:schemeClr val="tx1">
                    <a:lumMod val="50000"/>
                    <a:lumOff val="50000"/>
                  </a:schemeClr>
                </a:solidFill>
                <a:latin typeface="微软雅黑" pitchFamily="34" charset="-122"/>
                <a:ea typeface="微软雅黑" pitchFamily="34" charset="-122"/>
                <a:cs typeface="Arial" charset="0"/>
              </a:rPr>
              <a:t> </a:t>
            </a:r>
            <a:r>
              <a:rPr lang="zh-CN" altLang="en-US" sz="2400" dirty="0">
                <a:solidFill>
                  <a:schemeClr val="tx1">
                    <a:lumMod val="50000"/>
                    <a:lumOff val="50000"/>
                  </a:schemeClr>
                </a:solidFill>
                <a:latin typeface="微软雅黑" pitchFamily="34" charset="-122"/>
                <a:ea typeface="微软雅黑" pitchFamily="34" charset="-122"/>
                <a:cs typeface="Arial" charset="0"/>
              </a:rPr>
              <a:t>设计最有可能发现软件错误的测试用例 ，同时避免使用发现错误效果相同的测试用例</a:t>
            </a:r>
            <a:endParaRPr lang="en-US" altLang="zh-CN" sz="2400" dirty="0">
              <a:solidFill>
                <a:schemeClr val="tx1">
                  <a:lumMod val="50000"/>
                  <a:lumOff val="50000"/>
                </a:schemeClr>
              </a:solidFill>
              <a:latin typeface="微软雅黑" pitchFamily="34" charset="-122"/>
              <a:ea typeface="微软雅黑" pitchFamily="34" charset="-122"/>
              <a:cs typeface="Arial" charset="0"/>
            </a:endParaRPr>
          </a:p>
          <a:p>
            <a:pPr lvl="0">
              <a:lnSpc>
                <a:spcPct val="150000"/>
              </a:lnSpc>
              <a:spcBef>
                <a:spcPct val="0"/>
              </a:spcBef>
            </a:pPr>
            <a:r>
              <a:rPr lang="en-US" altLang="zh-CN" sz="2400" dirty="0">
                <a:solidFill>
                  <a:schemeClr val="tx1">
                    <a:lumMod val="50000"/>
                    <a:lumOff val="50000"/>
                  </a:schemeClr>
                </a:solidFill>
                <a:latin typeface="微软雅黑" pitchFamily="34" charset="-122"/>
                <a:ea typeface="微软雅黑" pitchFamily="34" charset="-122"/>
                <a:cs typeface="Arial" charset="0"/>
              </a:rPr>
              <a:t> </a:t>
            </a:r>
            <a:r>
              <a:rPr lang="zh-CN" altLang="en-US" sz="2400" dirty="0">
                <a:solidFill>
                  <a:schemeClr val="tx1">
                    <a:lumMod val="50000"/>
                    <a:lumOff val="50000"/>
                  </a:schemeClr>
                </a:solidFill>
                <a:latin typeface="微软雅黑" pitchFamily="34" charset="-122"/>
                <a:ea typeface="微软雅黑" pitchFamily="34" charset="-122"/>
              </a:rPr>
              <a:t>☞</a:t>
            </a:r>
            <a:r>
              <a:rPr lang="zh-CN" altLang="en-US" sz="2400" dirty="0">
                <a:solidFill>
                  <a:schemeClr val="tx1">
                    <a:lumMod val="50000"/>
                    <a:lumOff val="50000"/>
                  </a:schemeClr>
                </a:solidFill>
                <a:latin typeface="微软雅黑" pitchFamily="34" charset="-122"/>
                <a:ea typeface="微软雅黑" pitchFamily="34" charset="-122"/>
                <a:cs typeface="Arial" charset="0"/>
              </a:rPr>
              <a:t>测试用例的设计方法大体可分为两类：</a:t>
            </a:r>
            <a:endParaRPr lang="en-US" altLang="zh-CN" sz="2400" dirty="0">
              <a:solidFill>
                <a:schemeClr val="tx1">
                  <a:lumMod val="50000"/>
                  <a:lumOff val="50000"/>
                </a:schemeClr>
              </a:solidFill>
              <a:latin typeface="微软雅黑" pitchFamily="34" charset="-122"/>
              <a:ea typeface="微软雅黑" pitchFamily="34" charset="-122"/>
              <a:cs typeface="Arial" charset="0"/>
            </a:endParaRPr>
          </a:p>
          <a:p>
            <a:pPr lvl="0">
              <a:lnSpc>
                <a:spcPct val="150000"/>
              </a:lnSpc>
              <a:spcBef>
                <a:spcPct val="0"/>
              </a:spcBef>
            </a:pPr>
            <a:r>
              <a:rPr lang="en-US" altLang="zh-CN" sz="2400" dirty="0">
                <a:solidFill>
                  <a:schemeClr val="tx1">
                    <a:lumMod val="50000"/>
                    <a:lumOff val="50000"/>
                  </a:schemeClr>
                </a:solidFill>
                <a:latin typeface="微软雅黑" pitchFamily="34" charset="-122"/>
                <a:ea typeface="微软雅黑" pitchFamily="34" charset="-122"/>
                <a:cs typeface="Arial" charset="0"/>
              </a:rPr>
              <a:t>	</a:t>
            </a:r>
            <a:r>
              <a:rPr lang="zh-CN" altLang="en-US" sz="2400" dirty="0">
                <a:solidFill>
                  <a:schemeClr val="tx1">
                    <a:lumMod val="50000"/>
                    <a:lumOff val="50000"/>
                  </a:schemeClr>
                </a:solidFill>
                <a:latin typeface="微软雅黑" pitchFamily="34" charset="-122"/>
                <a:ea typeface="微软雅黑" pitchFamily="34" charset="-122"/>
                <a:cs typeface="Arial" charset="0"/>
              </a:rPr>
              <a:t>白盒测试和黑盒测试。</a:t>
            </a:r>
            <a:endParaRPr lang="en-GB" altLang="zh-CN" sz="2400" dirty="0">
              <a:solidFill>
                <a:schemeClr val="tx1">
                  <a:lumMod val="50000"/>
                  <a:lumOff val="50000"/>
                </a:schemeClr>
              </a:solidFill>
              <a:cs typeface="Arial" charset="0"/>
            </a:endParaRPr>
          </a:p>
        </p:txBody>
      </p:sp>
    </p:spTree>
    <p:extLst>
      <p:ext uri="{BB962C8B-B14F-4D97-AF65-F5344CB8AC3E}">
        <p14:creationId xmlns:p14="http://schemas.microsoft.com/office/powerpoint/2010/main" val="326183423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normAutofit fontScale="90000"/>
          </a:bodyPr>
          <a:lstStyle/>
          <a:p>
            <a:r>
              <a:rPr lang="en-US" altLang="zh-CN" dirty="0"/>
              <a:t>7.2.3</a:t>
            </a:r>
            <a:r>
              <a:rPr lang="zh-CN" altLang="en-US" dirty="0"/>
              <a:t>测试方法</a:t>
            </a:r>
          </a:p>
        </p:txBody>
      </p:sp>
      <p:sp>
        <p:nvSpPr>
          <p:cNvPr id="24" name="MH_SubTitle_4">
            <a:extLst>
              <a:ext uri="{FF2B5EF4-FFF2-40B4-BE49-F238E27FC236}">
                <a16:creationId xmlns:a16="http://schemas.microsoft.com/office/drawing/2014/main" id="{59808E79-4EA7-4AC9-87A4-1B4647838B87}"/>
              </a:ext>
            </a:extLst>
          </p:cNvPr>
          <p:cNvSpPr/>
          <p:nvPr>
            <p:custDataLst>
              <p:tags r:id="rId1"/>
            </p:custDataLst>
          </p:nvPr>
        </p:nvSpPr>
        <p:spPr>
          <a:xfrm>
            <a:off x="1415713" y="737938"/>
            <a:ext cx="7961369" cy="5731904"/>
          </a:xfrm>
          <a:prstGeom prst="rect">
            <a:avLst/>
          </a:prstGeom>
        </p:spPr>
        <p:txBody>
          <a:bodyPr anchor="ctr"/>
          <a:lstStyle/>
          <a:p>
            <a:pPr lvl="0">
              <a:lnSpc>
                <a:spcPct val="150000"/>
              </a:lnSpc>
              <a:spcBef>
                <a:spcPct val="0"/>
              </a:spcBef>
            </a:pPr>
            <a:r>
              <a:rPr lang="zh-CN" altLang="en-US" sz="2400" dirty="0">
                <a:solidFill>
                  <a:schemeClr val="tx1">
                    <a:lumMod val="50000"/>
                    <a:lumOff val="50000"/>
                  </a:schemeClr>
                </a:solidFill>
                <a:latin typeface="微软雅黑" pitchFamily="34" charset="-122"/>
                <a:ea typeface="微软雅黑" pitchFamily="34" charset="-122"/>
              </a:rPr>
              <a:t>白盒测试（又称结构测试）把测试对象看作一个透明的盒子，测试人员根据程序内部的逻辑结构及有关信息设计测试用例，检查程序中所有逻辑路径是否都按预定的要求正确地工作。</a:t>
            </a:r>
            <a:endParaRPr lang="en-US" altLang="zh-CN" sz="2400" dirty="0">
              <a:solidFill>
                <a:schemeClr val="tx1">
                  <a:lumMod val="50000"/>
                  <a:lumOff val="50000"/>
                </a:schemeClr>
              </a:solidFill>
              <a:latin typeface="微软雅黑" pitchFamily="34" charset="-122"/>
              <a:ea typeface="微软雅黑" pitchFamily="34" charset="-122"/>
            </a:endParaRPr>
          </a:p>
          <a:p>
            <a:pPr lvl="0">
              <a:lnSpc>
                <a:spcPct val="150000"/>
              </a:lnSpc>
              <a:spcBef>
                <a:spcPct val="0"/>
              </a:spcBef>
            </a:pPr>
            <a:r>
              <a:rPr lang="zh-CN" altLang="en-US" sz="2400" dirty="0">
                <a:solidFill>
                  <a:schemeClr val="tx1">
                    <a:lumMod val="50000"/>
                    <a:lumOff val="50000"/>
                  </a:schemeClr>
                </a:solidFill>
                <a:latin typeface="微软雅黑" pitchFamily="34" charset="-122"/>
                <a:ea typeface="微软雅黑" pitchFamily="34" charset="-122"/>
                <a:cs typeface="Arial" charset="0"/>
              </a:rPr>
              <a:t>白盒测试主要用于对模块的测试，包括：</a:t>
            </a:r>
            <a:endParaRPr lang="en-US" altLang="zh-CN" sz="2400" dirty="0">
              <a:solidFill>
                <a:schemeClr val="tx1">
                  <a:lumMod val="50000"/>
                  <a:lumOff val="50000"/>
                </a:schemeClr>
              </a:solidFill>
              <a:latin typeface="微软雅黑" pitchFamily="34" charset="-122"/>
              <a:ea typeface="微软雅黑" pitchFamily="34" charset="-122"/>
              <a:cs typeface="Arial" charset="0"/>
            </a:endParaRPr>
          </a:p>
          <a:p>
            <a:pPr lvl="0">
              <a:lnSpc>
                <a:spcPct val="150000"/>
              </a:lnSpc>
              <a:spcBef>
                <a:spcPct val="0"/>
              </a:spcBef>
            </a:pPr>
            <a:r>
              <a:rPr lang="zh-CN" altLang="en-US" sz="2400" dirty="0">
                <a:solidFill>
                  <a:schemeClr val="tx1">
                    <a:lumMod val="50000"/>
                    <a:lumOff val="50000"/>
                  </a:schemeClr>
                </a:solidFill>
                <a:latin typeface="微软雅黑" pitchFamily="34" charset="-122"/>
                <a:ea typeface="微软雅黑" pitchFamily="34" charset="-122"/>
              </a:rPr>
              <a:t>☞</a:t>
            </a:r>
            <a:r>
              <a:rPr lang="zh-CN" altLang="en-US" sz="2400" dirty="0">
                <a:solidFill>
                  <a:schemeClr val="tx1">
                    <a:lumMod val="50000"/>
                    <a:lumOff val="50000"/>
                  </a:schemeClr>
                </a:solidFill>
                <a:latin typeface="微软雅黑" pitchFamily="34" charset="-122"/>
                <a:ea typeface="微软雅黑" pitchFamily="34" charset="-122"/>
                <a:cs typeface="Arial" charset="0"/>
              </a:rPr>
              <a:t>程序模块中的所有独立路径至少执行一次</a:t>
            </a:r>
            <a:endParaRPr lang="en-US" altLang="zh-CN" sz="2400" dirty="0">
              <a:solidFill>
                <a:schemeClr val="tx1">
                  <a:lumMod val="50000"/>
                  <a:lumOff val="50000"/>
                </a:schemeClr>
              </a:solidFill>
              <a:latin typeface="微软雅黑" pitchFamily="34" charset="-122"/>
              <a:ea typeface="微软雅黑" pitchFamily="34" charset="-122"/>
              <a:cs typeface="Arial" charset="0"/>
            </a:endParaRPr>
          </a:p>
          <a:p>
            <a:pPr lvl="0">
              <a:lnSpc>
                <a:spcPct val="150000"/>
              </a:lnSpc>
              <a:spcBef>
                <a:spcPct val="0"/>
              </a:spcBef>
            </a:pPr>
            <a:r>
              <a:rPr lang="zh-CN" altLang="en-US" sz="2400" dirty="0">
                <a:solidFill>
                  <a:schemeClr val="tx1">
                    <a:lumMod val="50000"/>
                    <a:lumOff val="50000"/>
                  </a:schemeClr>
                </a:solidFill>
                <a:latin typeface="微软雅黑" pitchFamily="34" charset="-122"/>
                <a:ea typeface="微软雅黑" pitchFamily="34" charset="-122"/>
              </a:rPr>
              <a:t>☞</a:t>
            </a:r>
            <a:r>
              <a:rPr lang="zh-CN" altLang="en-US" sz="2400" dirty="0">
                <a:solidFill>
                  <a:schemeClr val="tx1">
                    <a:lumMod val="50000"/>
                    <a:lumOff val="50000"/>
                  </a:schemeClr>
                </a:solidFill>
                <a:latin typeface="微软雅黑" pitchFamily="34" charset="-122"/>
                <a:ea typeface="微软雅黑" pitchFamily="34" charset="-122"/>
                <a:cs typeface="Arial" charset="0"/>
              </a:rPr>
              <a:t>对所有逻辑判定的取值（“真”与“假”）都至少测试一次</a:t>
            </a:r>
            <a:endParaRPr lang="en-US" altLang="zh-CN" sz="2400" dirty="0">
              <a:solidFill>
                <a:schemeClr val="tx1">
                  <a:lumMod val="50000"/>
                  <a:lumOff val="50000"/>
                </a:schemeClr>
              </a:solidFill>
              <a:latin typeface="微软雅黑" pitchFamily="34" charset="-122"/>
              <a:ea typeface="微软雅黑" pitchFamily="34" charset="-122"/>
              <a:cs typeface="Arial" charset="0"/>
            </a:endParaRPr>
          </a:p>
          <a:p>
            <a:pPr lvl="0">
              <a:lnSpc>
                <a:spcPct val="150000"/>
              </a:lnSpc>
              <a:spcBef>
                <a:spcPct val="0"/>
              </a:spcBef>
            </a:pPr>
            <a:r>
              <a:rPr lang="zh-CN" altLang="en-US" sz="2400" dirty="0">
                <a:solidFill>
                  <a:schemeClr val="tx1">
                    <a:lumMod val="50000"/>
                    <a:lumOff val="50000"/>
                  </a:schemeClr>
                </a:solidFill>
                <a:latin typeface="微软雅黑" pitchFamily="34" charset="-122"/>
                <a:ea typeface="微软雅黑" pitchFamily="34" charset="-122"/>
              </a:rPr>
              <a:t>☞</a:t>
            </a:r>
            <a:r>
              <a:rPr lang="zh-CN" altLang="en-US" sz="2400" dirty="0">
                <a:solidFill>
                  <a:schemeClr val="tx1">
                    <a:lumMod val="50000"/>
                    <a:lumOff val="50000"/>
                  </a:schemeClr>
                </a:solidFill>
                <a:latin typeface="微软雅黑" pitchFamily="34" charset="-122"/>
                <a:ea typeface="微软雅黑" pitchFamily="34" charset="-122"/>
                <a:cs typeface="Arial" charset="0"/>
              </a:rPr>
              <a:t>在上下边界及可操作范围内运行所有循环</a:t>
            </a:r>
            <a:endParaRPr lang="en-US" altLang="zh-CN" sz="2400" dirty="0">
              <a:solidFill>
                <a:schemeClr val="tx1">
                  <a:lumMod val="50000"/>
                  <a:lumOff val="50000"/>
                </a:schemeClr>
              </a:solidFill>
              <a:latin typeface="微软雅黑" pitchFamily="34" charset="-122"/>
              <a:ea typeface="微软雅黑" pitchFamily="34" charset="-122"/>
              <a:cs typeface="Arial" charset="0"/>
            </a:endParaRPr>
          </a:p>
          <a:p>
            <a:pPr lvl="0">
              <a:lnSpc>
                <a:spcPct val="150000"/>
              </a:lnSpc>
              <a:spcBef>
                <a:spcPct val="0"/>
              </a:spcBef>
            </a:pPr>
            <a:r>
              <a:rPr lang="zh-CN" altLang="en-US" sz="2400" dirty="0">
                <a:solidFill>
                  <a:schemeClr val="tx1">
                    <a:lumMod val="50000"/>
                    <a:lumOff val="50000"/>
                  </a:schemeClr>
                </a:solidFill>
                <a:latin typeface="微软雅黑" pitchFamily="34" charset="-122"/>
                <a:ea typeface="微软雅黑" pitchFamily="34" charset="-122"/>
              </a:rPr>
              <a:t>☞</a:t>
            </a:r>
            <a:r>
              <a:rPr lang="zh-CN" altLang="en-US" sz="2400" dirty="0">
                <a:solidFill>
                  <a:schemeClr val="tx1">
                    <a:lumMod val="50000"/>
                    <a:lumOff val="50000"/>
                  </a:schemeClr>
                </a:solidFill>
                <a:latin typeface="微软雅黑" pitchFamily="34" charset="-122"/>
                <a:ea typeface="微软雅黑" pitchFamily="34" charset="-122"/>
                <a:cs typeface="Arial" charset="0"/>
              </a:rPr>
              <a:t>测试内部数据结构的有效性等</a:t>
            </a:r>
            <a:endParaRPr lang="en-GB" altLang="zh-CN" sz="2400" dirty="0">
              <a:solidFill>
                <a:schemeClr val="tx1">
                  <a:lumMod val="50000"/>
                  <a:lumOff val="50000"/>
                </a:schemeClr>
              </a:solidFill>
              <a:cs typeface="Arial" charset="0"/>
            </a:endParaRPr>
          </a:p>
        </p:txBody>
      </p:sp>
    </p:spTree>
    <p:extLst>
      <p:ext uri="{BB962C8B-B14F-4D97-AF65-F5344CB8AC3E}">
        <p14:creationId xmlns:p14="http://schemas.microsoft.com/office/powerpoint/2010/main" val="20326236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p:txBody>
          <a:bodyPr>
            <a:normAutofit fontScale="90000"/>
          </a:bodyPr>
          <a:lstStyle/>
          <a:p>
            <a:r>
              <a:rPr lang="en-US" altLang="zh-CN" dirty="0"/>
              <a:t>7.2.3</a:t>
            </a:r>
            <a:r>
              <a:rPr lang="zh-CN" altLang="en-US" dirty="0"/>
              <a:t>测试方法</a:t>
            </a:r>
          </a:p>
        </p:txBody>
      </p:sp>
      <p:sp>
        <p:nvSpPr>
          <p:cNvPr id="17" name="MH_SubTitle_4">
            <a:extLst>
              <a:ext uri="{FF2B5EF4-FFF2-40B4-BE49-F238E27FC236}">
                <a16:creationId xmlns:a16="http://schemas.microsoft.com/office/drawing/2014/main" id="{A58EB103-6C5F-4FA4-A755-145AF03428B3}"/>
              </a:ext>
            </a:extLst>
          </p:cNvPr>
          <p:cNvSpPr/>
          <p:nvPr>
            <p:custDataLst>
              <p:tags r:id="rId1"/>
            </p:custDataLst>
          </p:nvPr>
        </p:nvSpPr>
        <p:spPr>
          <a:xfrm>
            <a:off x="1415713" y="737938"/>
            <a:ext cx="7961369" cy="5731904"/>
          </a:xfrm>
          <a:prstGeom prst="rect">
            <a:avLst/>
          </a:prstGeom>
        </p:spPr>
        <p:txBody>
          <a:bodyPr anchor="ctr"/>
          <a:lstStyle/>
          <a:p>
            <a:pPr lvl="0">
              <a:lnSpc>
                <a:spcPct val="150000"/>
              </a:lnSpc>
              <a:spcBef>
                <a:spcPct val="0"/>
              </a:spcBef>
            </a:pPr>
            <a:r>
              <a:rPr lang="zh-CN" altLang="en-US" sz="2400" dirty="0">
                <a:solidFill>
                  <a:schemeClr val="tx1">
                    <a:lumMod val="50000"/>
                    <a:lumOff val="50000"/>
                  </a:schemeClr>
                </a:solidFill>
                <a:latin typeface="微软雅黑" pitchFamily="34" charset="-122"/>
                <a:ea typeface="微软雅黑" pitchFamily="34" charset="-122"/>
              </a:rPr>
              <a:t>黑盒测试（又称功能测试）把测试对象看作一个黑盒子，测试人员完全不考虑程序内部的逻辑结构和内部特性，只依据程序的需求规格说明说，检查程序的功能是否符合它的功能需求。</a:t>
            </a:r>
            <a:endParaRPr lang="en-US" altLang="zh-CN" sz="2400" dirty="0">
              <a:solidFill>
                <a:schemeClr val="tx1">
                  <a:lumMod val="50000"/>
                  <a:lumOff val="50000"/>
                </a:schemeClr>
              </a:solidFill>
              <a:latin typeface="微软雅黑" pitchFamily="34" charset="-122"/>
              <a:ea typeface="微软雅黑" pitchFamily="34" charset="-122"/>
            </a:endParaRPr>
          </a:p>
          <a:p>
            <a:pPr lvl="0">
              <a:lnSpc>
                <a:spcPct val="150000"/>
              </a:lnSpc>
              <a:spcBef>
                <a:spcPct val="0"/>
              </a:spcBef>
            </a:pPr>
            <a:r>
              <a:rPr lang="zh-CN" altLang="en-US" sz="2400" dirty="0">
                <a:solidFill>
                  <a:schemeClr val="tx1">
                    <a:lumMod val="50000"/>
                    <a:lumOff val="50000"/>
                  </a:schemeClr>
                </a:solidFill>
                <a:latin typeface="微软雅黑" pitchFamily="34" charset="-122"/>
                <a:ea typeface="微软雅黑" pitchFamily="34" charset="-122"/>
                <a:cs typeface="Arial" charset="0"/>
              </a:rPr>
              <a:t>黑盒测试可用于各种测试，它试图发现以下类型的错误：</a:t>
            </a:r>
            <a:endParaRPr lang="en-US" altLang="zh-CN" sz="2400" dirty="0">
              <a:solidFill>
                <a:schemeClr val="tx1">
                  <a:lumMod val="50000"/>
                  <a:lumOff val="50000"/>
                </a:schemeClr>
              </a:solidFill>
              <a:latin typeface="微软雅黑" pitchFamily="34" charset="-122"/>
              <a:ea typeface="微软雅黑" pitchFamily="34" charset="-122"/>
              <a:cs typeface="Arial" charset="0"/>
            </a:endParaRPr>
          </a:p>
          <a:p>
            <a:pPr lvl="0">
              <a:lnSpc>
                <a:spcPct val="150000"/>
              </a:lnSpc>
              <a:spcBef>
                <a:spcPct val="0"/>
              </a:spcBef>
            </a:pPr>
            <a:r>
              <a:rPr lang="zh-CN" altLang="en-US" sz="2400" dirty="0">
                <a:solidFill>
                  <a:schemeClr val="tx1">
                    <a:lumMod val="50000"/>
                    <a:lumOff val="50000"/>
                  </a:schemeClr>
                </a:solidFill>
                <a:latin typeface="微软雅黑" pitchFamily="34" charset="-122"/>
                <a:ea typeface="微软雅黑" pitchFamily="34" charset="-122"/>
              </a:rPr>
              <a:t>☞</a:t>
            </a:r>
            <a:r>
              <a:rPr lang="zh-CN" altLang="en-US" sz="2400" dirty="0">
                <a:solidFill>
                  <a:schemeClr val="tx1">
                    <a:lumMod val="50000"/>
                    <a:lumOff val="50000"/>
                  </a:schemeClr>
                </a:solidFill>
                <a:latin typeface="微软雅黑" pitchFamily="34" charset="-122"/>
                <a:ea typeface="微软雅黑" pitchFamily="34" charset="-122"/>
                <a:cs typeface="Arial" charset="0"/>
              </a:rPr>
              <a:t>不正确或遗漏的功能</a:t>
            </a:r>
            <a:endParaRPr lang="en-US" altLang="zh-CN" sz="2400" dirty="0">
              <a:solidFill>
                <a:schemeClr val="tx1">
                  <a:lumMod val="50000"/>
                  <a:lumOff val="50000"/>
                </a:schemeClr>
              </a:solidFill>
              <a:latin typeface="微软雅黑" pitchFamily="34" charset="-122"/>
              <a:ea typeface="微软雅黑" pitchFamily="34" charset="-122"/>
              <a:cs typeface="Arial" charset="0"/>
            </a:endParaRPr>
          </a:p>
          <a:p>
            <a:pPr lvl="0">
              <a:lnSpc>
                <a:spcPct val="150000"/>
              </a:lnSpc>
              <a:spcBef>
                <a:spcPct val="0"/>
              </a:spcBef>
            </a:pPr>
            <a:r>
              <a:rPr lang="zh-CN" altLang="en-US" sz="2400" dirty="0">
                <a:solidFill>
                  <a:schemeClr val="tx1">
                    <a:lumMod val="50000"/>
                    <a:lumOff val="50000"/>
                  </a:schemeClr>
                </a:solidFill>
                <a:latin typeface="微软雅黑" pitchFamily="34" charset="-122"/>
                <a:ea typeface="微软雅黑" pitchFamily="34" charset="-122"/>
              </a:rPr>
              <a:t>☞</a:t>
            </a:r>
            <a:r>
              <a:rPr lang="zh-CN" altLang="en-US" sz="2400" dirty="0">
                <a:solidFill>
                  <a:schemeClr val="tx1">
                    <a:lumMod val="50000"/>
                    <a:lumOff val="50000"/>
                  </a:schemeClr>
                </a:solidFill>
                <a:latin typeface="微软雅黑" pitchFamily="34" charset="-122"/>
                <a:ea typeface="微软雅黑" pitchFamily="34" charset="-122"/>
                <a:cs typeface="Arial" charset="0"/>
              </a:rPr>
              <a:t>接口错误，如输入</a:t>
            </a:r>
            <a:r>
              <a:rPr lang="en-US" altLang="zh-CN" sz="2400" dirty="0">
                <a:solidFill>
                  <a:schemeClr val="tx1">
                    <a:lumMod val="50000"/>
                    <a:lumOff val="50000"/>
                  </a:schemeClr>
                </a:solidFill>
                <a:latin typeface="微软雅黑" pitchFamily="34" charset="-122"/>
                <a:ea typeface="微软雅黑" pitchFamily="34" charset="-122"/>
                <a:cs typeface="Arial" charset="0"/>
              </a:rPr>
              <a:t>/</a:t>
            </a:r>
            <a:r>
              <a:rPr lang="zh-CN" altLang="en-US" sz="2400" dirty="0">
                <a:solidFill>
                  <a:schemeClr val="tx1">
                    <a:lumMod val="50000"/>
                    <a:lumOff val="50000"/>
                  </a:schemeClr>
                </a:solidFill>
                <a:latin typeface="微软雅黑" pitchFamily="34" charset="-122"/>
                <a:ea typeface="微软雅黑" pitchFamily="34" charset="-122"/>
                <a:cs typeface="Arial" charset="0"/>
              </a:rPr>
              <a:t>输出参数的个数、类型等</a:t>
            </a:r>
            <a:endParaRPr lang="en-US" altLang="zh-CN" sz="2400" dirty="0">
              <a:solidFill>
                <a:schemeClr val="tx1">
                  <a:lumMod val="50000"/>
                  <a:lumOff val="50000"/>
                </a:schemeClr>
              </a:solidFill>
              <a:latin typeface="微软雅黑" pitchFamily="34" charset="-122"/>
              <a:ea typeface="微软雅黑" pitchFamily="34" charset="-122"/>
              <a:cs typeface="Arial" charset="0"/>
            </a:endParaRPr>
          </a:p>
          <a:p>
            <a:pPr lvl="0">
              <a:lnSpc>
                <a:spcPct val="150000"/>
              </a:lnSpc>
              <a:spcBef>
                <a:spcPct val="0"/>
              </a:spcBef>
            </a:pPr>
            <a:r>
              <a:rPr lang="zh-CN" altLang="en-US" sz="2400" dirty="0">
                <a:solidFill>
                  <a:schemeClr val="tx1">
                    <a:lumMod val="50000"/>
                    <a:lumOff val="50000"/>
                  </a:schemeClr>
                </a:solidFill>
                <a:latin typeface="微软雅黑" pitchFamily="34" charset="-122"/>
                <a:ea typeface="微软雅黑" pitchFamily="34" charset="-122"/>
              </a:rPr>
              <a:t>☞</a:t>
            </a:r>
            <a:r>
              <a:rPr lang="zh-CN" altLang="en-US" sz="2400" dirty="0">
                <a:solidFill>
                  <a:schemeClr val="tx1">
                    <a:lumMod val="50000"/>
                    <a:lumOff val="50000"/>
                  </a:schemeClr>
                </a:solidFill>
                <a:latin typeface="微软雅黑" pitchFamily="34" charset="-122"/>
                <a:ea typeface="微软雅黑" pitchFamily="34" charset="-122"/>
                <a:cs typeface="Arial" charset="0"/>
              </a:rPr>
              <a:t>数据结构错误或外部信息访问错误</a:t>
            </a:r>
            <a:endParaRPr lang="en-US" altLang="zh-CN" sz="2400" dirty="0">
              <a:solidFill>
                <a:schemeClr val="tx1">
                  <a:lumMod val="50000"/>
                  <a:lumOff val="50000"/>
                </a:schemeClr>
              </a:solidFill>
              <a:latin typeface="微软雅黑" pitchFamily="34" charset="-122"/>
              <a:ea typeface="微软雅黑" pitchFamily="34" charset="-122"/>
              <a:cs typeface="Arial" charset="0"/>
            </a:endParaRPr>
          </a:p>
          <a:p>
            <a:pPr lvl="0">
              <a:lnSpc>
                <a:spcPct val="150000"/>
              </a:lnSpc>
              <a:spcBef>
                <a:spcPct val="0"/>
              </a:spcBef>
            </a:pPr>
            <a:r>
              <a:rPr lang="zh-CN" altLang="en-US" sz="2400" dirty="0">
                <a:solidFill>
                  <a:schemeClr val="tx1">
                    <a:lumMod val="50000"/>
                    <a:lumOff val="50000"/>
                  </a:schemeClr>
                </a:solidFill>
                <a:latin typeface="微软雅黑" pitchFamily="34" charset="-122"/>
                <a:ea typeface="微软雅黑" pitchFamily="34" charset="-122"/>
              </a:rPr>
              <a:t>☞</a:t>
            </a:r>
            <a:r>
              <a:rPr lang="zh-CN" altLang="en-US" sz="2400" dirty="0">
                <a:solidFill>
                  <a:schemeClr val="tx1">
                    <a:lumMod val="50000"/>
                    <a:lumOff val="50000"/>
                  </a:schemeClr>
                </a:solidFill>
                <a:latin typeface="微软雅黑" pitchFamily="34" charset="-122"/>
                <a:ea typeface="微软雅黑" pitchFamily="34" charset="-122"/>
                <a:cs typeface="Arial" charset="0"/>
              </a:rPr>
              <a:t>性能错误</a:t>
            </a:r>
            <a:endParaRPr lang="en-US" altLang="zh-CN" sz="2400" dirty="0">
              <a:solidFill>
                <a:schemeClr val="tx1">
                  <a:lumMod val="50000"/>
                  <a:lumOff val="50000"/>
                </a:schemeClr>
              </a:solidFill>
              <a:latin typeface="微软雅黑" pitchFamily="34" charset="-122"/>
              <a:ea typeface="微软雅黑" pitchFamily="34" charset="-122"/>
              <a:cs typeface="Arial" charset="0"/>
            </a:endParaRPr>
          </a:p>
          <a:p>
            <a:pPr lvl="0">
              <a:lnSpc>
                <a:spcPct val="150000"/>
              </a:lnSpc>
              <a:spcBef>
                <a:spcPct val="0"/>
              </a:spcBef>
            </a:pPr>
            <a:r>
              <a:rPr lang="zh-CN" altLang="en-US" sz="2400" dirty="0">
                <a:solidFill>
                  <a:schemeClr val="tx1">
                    <a:lumMod val="50000"/>
                    <a:lumOff val="50000"/>
                  </a:schemeClr>
                </a:solidFill>
                <a:latin typeface="微软雅黑" pitchFamily="34" charset="-122"/>
                <a:ea typeface="微软雅黑" pitchFamily="34" charset="-122"/>
              </a:rPr>
              <a:t>☞初始化和中止错误</a:t>
            </a:r>
            <a:endParaRPr lang="en-GB" altLang="zh-CN" sz="2400" dirty="0">
              <a:solidFill>
                <a:schemeClr val="tx1">
                  <a:lumMod val="50000"/>
                  <a:lumOff val="50000"/>
                </a:schemeClr>
              </a:solidFill>
              <a:cs typeface="Arial" charset="0"/>
            </a:endParaRPr>
          </a:p>
        </p:txBody>
      </p:sp>
    </p:spTree>
    <p:extLst>
      <p:ext uri="{BB962C8B-B14F-4D97-AF65-F5344CB8AC3E}">
        <p14:creationId xmlns:p14="http://schemas.microsoft.com/office/powerpoint/2010/main" val="389654656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p:cNvGrpSpPr/>
          <p:nvPr/>
        </p:nvGrpSpPr>
        <p:grpSpPr>
          <a:xfrm>
            <a:off x="1413669" y="2646424"/>
            <a:ext cx="2282203" cy="2016983"/>
            <a:chOff x="1057275" y="1583888"/>
            <a:chExt cx="1712098" cy="1513131"/>
          </a:xfrm>
        </p:grpSpPr>
        <p:sp>
          <p:nvSpPr>
            <p:cNvPr id="50" name="圆角矩形 9"/>
            <p:cNvSpPr/>
            <p:nvPr/>
          </p:nvSpPr>
          <p:spPr>
            <a:xfrm>
              <a:off x="1057275" y="1583888"/>
              <a:ext cx="1712098" cy="1513131"/>
            </a:xfrm>
            <a:prstGeom prst="roundRect">
              <a:avLst>
                <a:gd name="adj" fmla="val 637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Light" pitchFamily="34" charset="-122"/>
                <a:ea typeface="微软雅黑 Light" pitchFamily="34" charset="-122"/>
              </a:endParaRPr>
            </a:p>
          </p:txBody>
        </p:sp>
        <p:sp>
          <p:nvSpPr>
            <p:cNvPr id="51" name="圆角矩形 10"/>
            <p:cNvSpPr/>
            <p:nvPr/>
          </p:nvSpPr>
          <p:spPr>
            <a:xfrm>
              <a:off x="1097436" y="1622223"/>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Light" pitchFamily="34" charset="-122"/>
                <a:ea typeface="微软雅黑 Light" pitchFamily="34" charset="-122"/>
              </a:endParaRPr>
            </a:p>
          </p:txBody>
        </p:sp>
        <p:sp>
          <p:nvSpPr>
            <p:cNvPr id="62" name="Text Box 41"/>
            <p:cNvSpPr txBox="1">
              <a:spLocks noChangeArrowheads="1"/>
            </p:cNvSpPr>
            <p:nvPr/>
          </p:nvSpPr>
          <p:spPr bwMode="auto">
            <a:xfrm>
              <a:off x="1097436" y="1815163"/>
              <a:ext cx="1620675" cy="879557"/>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3200" dirty="0">
                  <a:latin typeface="微软雅黑" pitchFamily="34" charset="-122"/>
                  <a:ea typeface="微软雅黑" pitchFamily="34" charset="-122"/>
                </a:rPr>
                <a:t>逻辑覆盖测试</a:t>
              </a:r>
            </a:p>
          </p:txBody>
        </p:sp>
      </p:grpSp>
      <p:grpSp>
        <p:nvGrpSpPr>
          <p:cNvPr id="116" name="Group 115"/>
          <p:cNvGrpSpPr/>
          <p:nvPr/>
        </p:nvGrpSpPr>
        <p:grpSpPr>
          <a:xfrm>
            <a:off x="3777380" y="2656306"/>
            <a:ext cx="2282203" cy="2016982"/>
            <a:chOff x="2830520" y="1591301"/>
            <a:chExt cx="1712098" cy="1513131"/>
          </a:xfrm>
        </p:grpSpPr>
        <p:sp>
          <p:nvSpPr>
            <p:cNvPr id="52" name="圆角矩形 11"/>
            <p:cNvSpPr/>
            <p:nvPr/>
          </p:nvSpPr>
          <p:spPr>
            <a:xfrm>
              <a:off x="2830520" y="1591301"/>
              <a:ext cx="1712098" cy="1513131"/>
            </a:xfrm>
            <a:prstGeom prst="roundRect">
              <a:avLst>
                <a:gd name="adj" fmla="val 637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Light" pitchFamily="34" charset="-122"/>
                <a:ea typeface="微软雅黑 Light" pitchFamily="34" charset="-122"/>
              </a:endParaRPr>
            </a:p>
          </p:txBody>
        </p:sp>
        <p:sp>
          <p:nvSpPr>
            <p:cNvPr id="53" name="圆角矩形 12"/>
            <p:cNvSpPr/>
            <p:nvPr/>
          </p:nvSpPr>
          <p:spPr>
            <a:xfrm>
              <a:off x="2870680" y="1629636"/>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Light" pitchFamily="34" charset="-122"/>
                <a:ea typeface="微软雅黑 Light" pitchFamily="34" charset="-122"/>
              </a:endParaRPr>
            </a:p>
          </p:txBody>
        </p:sp>
        <p:sp>
          <p:nvSpPr>
            <p:cNvPr id="70" name="Text Box 41"/>
            <p:cNvSpPr txBox="1">
              <a:spLocks noChangeArrowheads="1"/>
            </p:cNvSpPr>
            <p:nvPr/>
          </p:nvSpPr>
          <p:spPr bwMode="auto">
            <a:xfrm>
              <a:off x="2870511" y="1815163"/>
              <a:ext cx="1620675" cy="879557"/>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3200" dirty="0">
                  <a:latin typeface="微软雅黑" pitchFamily="34" charset="-122"/>
                  <a:ea typeface="微软雅黑" pitchFamily="34" charset="-122"/>
                </a:rPr>
                <a:t>基本路径覆盖测试</a:t>
              </a:r>
            </a:p>
          </p:txBody>
        </p:sp>
      </p:grpSp>
      <p:grpSp>
        <p:nvGrpSpPr>
          <p:cNvPr id="118" name="Group 117"/>
          <p:cNvGrpSpPr/>
          <p:nvPr/>
        </p:nvGrpSpPr>
        <p:grpSpPr>
          <a:xfrm>
            <a:off x="6141089" y="2660269"/>
            <a:ext cx="2282203" cy="2016983"/>
            <a:chOff x="4603764" y="1594274"/>
            <a:chExt cx="1712098" cy="1513131"/>
          </a:xfrm>
        </p:grpSpPr>
        <p:sp>
          <p:nvSpPr>
            <p:cNvPr id="54" name="圆角矩形 13"/>
            <p:cNvSpPr/>
            <p:nvPr/>
          </p:nvSpPr>
          <p:spPr>
            <a:xfrm>
              <a:off x="4603764" y="1594274"/>
              <a:ext cx="1712098" cy="1513131"/>
            </a:xfrm>
            <a:prstGeom prst="roundRect">
              <a:avLst>
                <a:gd name="adj" fmla="val 637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Light" pitchFamily="34" charset="-122"/>
                <a:ea typeface="微软雅黑 Light" pitchFamily="34" charset="-122"/>
              </a:endParaRPr>
            </a:p>
          </p:txBody>
        </p:sp>
        <p:sp>
          <p:nvSpPr>
            <p:cNvPr id="55" name="圆角矩形 14"/>
            <p:cNvSpPr/>
            <p:nvPr/>
          </p:nvSpPr>
          <p:spPr>
            <a:xfrm>
              <a:off x="4643925" y="1632610"/>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Light" pitchFamily="34" charset="-122"/>
                <a:ea typeface="微软雅黑 Light" pitchFamily="34" charset="-122"/>
              </a:endParaRPr>
            </a:p>
          </p:txBody>
        </p:sp>
        <p:sp>
          <p:nvSpPr>
            <p:cNvPr id="71" name="Text Box 41"/>
            <p:cNvSpPr txBox="1">
              <a:spLocks noChangeArrowheads="1"/>
            </p:cNvSpPr>
            <p:nvPr/>
          </p:nvSpPr>
          <p:spPr bwMode="auto">
            <a:xfrm>
              <a:off x="4632636" y="1824688"/>
              <a:ext cx="1620675" cy="879557"/>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3200" dirty="0">
                  <a:latin typeface="微软雅黑" pitchFamily="34" charset="-122"/>
                  <a:ea typeface="微软雅黑" pitchFamily="34" charset="-122"/>
                </a:rPr>
                <a:t>数据流测试</a:t>
              </a:r>
            </a:p>
          </p:txBody>
        </p:sp>
      </p:grpSp>
      <p:grpSp>
        <p:nvGrpSpPr>
          <p:cNvPr id="119" name="Group 118"/>
          <p:cNvGrpSpPr/>
          <p:nvPr/>
        </p:nvGrpSpPr>
        <p:grpSpPr>
          <a:xfrm>
            <a:off x="8491626" y="2660269"/>
            <a:ext cx="2282203" cy="2016983"/>
            <a:chOff x="6367126" y="1594274"/>
            <a:chExt cx="1712098" cy="1513131"/>
          </a:xfrm>
        </p:grpSpPr>
        <p:sp>
          <p:nvSpPr>
            <p:cNvPr id="56" name="圆角矩形 15"/>
            <p:cNvSpPr/>
            <p:nvPr/>
          </p:nvSpPr>
          <p:spPr>
            <a:xfrm>
              <a:off x="6367126" y="1594274"/>
              <a:ext cx="1712098" cy="1513131"/>
            </a:xfrm>
            <a:prstGeom prst="roundRect">
              <a:avLst>
                <a:gd name="adj" fmla="val 637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Light" pitchFamily="34" charset="-122"/>
                <a:ea typeface="微软雅黑 Light" pitchFamily="34" charset="-122"/>
              </a:endParaRPr>
            </a:p>
          </p:txBody>
        </p:sp>
        <p:sp>
          <p:nvSpPr>
            <p:cNvPr id="57" name="圆角矩形 16"/>
            <p:cNvSpPr/>
            <p:nvPr/>
          </p:nvSpPr>
          <p:spPr>
            <a:xfrm>
              <a:off x="6407286" y="1632610"/>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Light" pitchFamily="34" charset="-122"/>
                <a:ea typeface="微软雅黑 Light" pitchFamily="34" charset="-122"/>
              </a:endParaRPr>
            </a:p>
          </p:txBody>
        </p:sp>
        <p:sp>
          <p:nvSpPr>
            <p:cNvPr id="72" name="Text Box 41"/>
            <p:cNvSpPr txBox="1">
              <a:spLocks noChangeArrowheads="1"/>
            </p:cNvSpPr>
            <p:nvPr/>
          </p:nvSpPr>
          <p:spPr bwMode="auto">
            <a:xfrm>
              <a:off x="6458549" y="1834213"/>
              <a:ext cx="1620675" cy="458418"/>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3200" dirty="0">
                  <a:latin typeface="微软雅黑" pitchFamily="34" charset="-122"/>
                  <a:ea typeface="微软雅黑" pitchFamily="34" charset="-122"/>
                </a:rPr>
                <a:t>循环测试</a:t>
              </a:r>
            </a:p>
          </p:txBody>
        </p:sp>
      </p:grpSp>
      <p:sp>
        <p:nvSpPr>
          <p:cNvPr id="2" name="标题 1"/>
          <p:cNvSpPr>
            <a:spLocks noGrp="1"/>
          </p:cNvSpPr>
          <p:nvPr>
            <p:ph type="title"/>
          </p:nvPr>
        </p:nvSpPr>
        <p:spPr/>
        <p:txBody>
          <a:bodyPr>
            <a:normAutofit fontScale="90000"/>
          </a:bodyPr>
          <a:lstStyle/>
          <a:p>
            <a:r>
              <a:rPr lang="en-US" altLang="zh-CN" dirty="0"/>
              <a:t>7.2.3</a:t>
            </a:r>
            <a:r>
              <a:rPr lang="zh-CN" altLang="en-US" dirty="0"/>
              <a:t>测试方法</a:t>
            </a:r>
          </a:p>
        </p:txBody>
      </p:sp>
      <p:sp>
        <p:nvSpPr>
          <p:cNvPr id="3" name="文本框 2">
            <a:extLst>
              <a:ext uri="{FF2B5EF4-FFF2-40B4-BE49-F238E27FC236}">
                <a16:creationId xmlns:a16="http://schemas.microsoft.com/office/drawing/2014/main" id="{9A57C04A-EA76-41C5-865D-109C66D39280}"/>
              </a:ext>
            </a:extLst>
          </p:cNvPr>
          <p:cNvSpPr txBox="1"/>
          <p:nvPr/>
        </p:nvSpPr>
        <p:spPr>
          <a:xfrm>
            <a:off x="1413669" y="1076751"/>
            <a:ext cx="3603812" cy="369332"/>
          </a:xfrm>
          <a:prstGeom prst="rect">
            <a:avLst/>
          </a:prstGeom>
          <a:noFill/>
        </p:spPr>
        <p:txBody>
          <a:bodyPr wrap="square" rtlCol="0">
            <a:spAutoFit/>
          </a:bodyPr>
          <a:lstStyle/>
          <a:p>
            <a:r>
              <a:rPr lang="zh-CN" altLang="en-US" dirty="0"/>
              <a:t>常用的白盒测试方法：</a:t>
            </a:r>
          </a:p>
        </p:txBody>
      </p:sp>
    </p:spTree>
    <p:extLst>
      <p:ext uri="{BB962C8B-B14F-4D97-AF65-F5344CB8AC3E}">
        <p14:creationId xmlns:p14="http://schemas.microsoft.com/office/powerpoint/2010/main" val="295969074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p:cTn id="7" dur="1000" fill="hold"/>
                                        <p:tgtEl>
                                          <p:spTgt spid="115"/>
                                        </p:tgtEl>
                                        <p:attrNameLst>
                                          <p:attrName>ppt_x</p:attrName>
                                        </p:attrNameLst>
                                      </p:cBhvr>
                                      <p:tavLst>
                                        <p:tav tm="0">
                                          <p:val>
                                            <p:strVal val="#ppt_x-.2"/>
                                          </p:val>
                                        </p:tav>
                                        <p:tav tm="100000">
                                          <p:val>
                                            <p:strVal val="#ppt_x"/>
                                          </p:val>
                                        </p:tav>
                                      </p:tavLst>
                                    </p:anim>
                                    <p:anim calcmode="lin" valueType="num">
                                      <p:cBhvr>
                                        <p:cTn id="8" dur="1000" fill="hold"/>
                                        <p:tgtEl>
                                          <p:spTgt spid="115"/>
                                        </p:tgtEl>
                                        <p:attrNameLst>
                                          <p:attrName>ppt_y</p:attrName>
                                        </p:attrNameLst>
                                      </p:cBhvr>
                                      <p:tavLst>
                                        <p:tav tm="0">
                                          <p:val>
                                            <p:strVal val="#ppt_y"/>
                                          </p:val>
                                        </p:tav>
                                        <p:tav tm="100000">
                                          <p:val>
                                            <p:strVal val="#ppt_y"/>
                                          </p:val>
                                        </p:tav>
                                      </p:tavLst>
                                    </p:anim>
                                    <p:animEffect transition="in" filter="wipe(right)" prLst="gradientSize: 0.1">
                                      <p:cBhvr>
                                        <p:cTn id="9" dur="1000"/>
                                        <p:tgtEl>
                                          <p:spTgt spid="115"/>
                                        </p:tgtEl>
                                      </p:cBhvr>
                                    </p:animEffect>
                                  </p:childTnLst>
                                </p:cTn>
                              </p:par>
                            </p:childTnLst>
                          </p:cTn>
                        </p:par>
                        <p:par>
                          <p:cTn id="10" fill="hold">
                            <p:stCondLst>
                              <p:cond delay="1000"/>
                            </p:stCondLst>
                            <p:childTnLst>
                              <p:par>
                                <p:cTn id="11" presetID="29" presetClass="entr" presetSubtype="0" fill="hold" nodeType="afterEffect">
                                  <p:stCondLst>
                                    <p:cond delay="0"/>
                                  </p:stCondLst>
                                  <p:childTnLst>
                                    <p:set>
                                      <p:cBhvr>
                                        <p:cTn id="12" dur="1" fill="hold">
                                          <p:stCondLst>
                                            <p:cond delay="0"/>
                                          </p:stCondLst>
                                        </p:cTn>
                                        <p:tgtEl>
                                          <p:spTgt spid="116"/>
                                        </p:tgtEl>
                                        <p:attrNameLst>
                                          <p:attrName>style.visibility</p:attrName>
                                        </p:attrNameLst>
                                      </p:cBhvr>
                                      <p:to>
                                        <p:strVal val="visible"/>
                                      </p:to>
                                    </p:set>
                                    <p:anim calcmode="lin" valueType="num">
                                      <p:cBhvr>
                                        <p:cTn id="13" dur="1000" fill="hold"/>
                                        <p:tgtEl>
                                          <p:spTgt spid="116"/>
                                        </p:tgtEl>
                                        <p:attrNameLst>
                                          <p:attrName>ppt_x</p:attrName>
                                        </p:attrNameLst>
                                      </p:cBhvr>
                                      <p:tavLst>
                                        <p:tav tm="0">
                                          <p:val>
                                            <p:strVal val="#ppt_x-.2"/>
                                          </p:val>
                                        </p:tav>
                                        <p:tav tm="100000">
                                          <p:val>
                                            <p:strVal val="#ppt_x"/>
                                          </p:val>
                                        </p:tav>
                                      </p:tavLst>
                                    </p:anim>
                                    <p:anim calcmode="lin" valueType="num">
                                      <p:cBhvr>
                                        <p:cTn id="14" dur="1000" fill="hold"/>
                                        <p:tgtEl>
                                          <p:spTgt spid="116"/>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16"/>
                                        </p:tgtEl>
                                      </p:cBhvr>
                                    </p:animEffect>
                                  </p:childTnLst>
                                </p:cTn>
                              </p:par>
                            </p:childTnLst>
                          </p:cTn>
                        </p:par>
                        <p:par>
                          <p:cTn id="16" fill="hold">
                            <p:stCondLst>
                              <p:cond delay="2000"/>
                            </p:stCondLst>
                            <p:childTnLst>
                              <p:par>
                                <p:cTn id="17" presetID="29" presetClass="entr" presetSubtype="0" fill="hold" nodeType="after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ppt_x</p:attrName>
                                        </p:attrNameLst>
                                      </p:cBhvr>
                                      <p:tavLst>
                                        <p:tav tm="0">
                                          <p:val>
                                            <p:strVal val="#ppt_x-.2"/>
                                          </p:val>
                                        </p:tav>
                                        <p:tav tm="100000">
                                          <p:val>
                                            <p:strVal val="#ppt_x"/>
                                          </p:val>
                                        </p:tav>
                                      </p:tavLst>
                                    </p:anim>
                                    <p:anim calcmode="lin" valueType="num">
                                      <p:cBhvr>
                                        <p:cTn id="20" dur="1000" fill="hold"/>
                                        <p:tgtEl>
                                          <p:spTgt spid="118"/>
                                        </p:tgtEl>
                                        <p:attrNameLst>
                                          <p:attrName>ppt_y</p:attrName>
                                        </p:attrNameLst>
                                      </p:cBhvr>
                                      <p:tavLst>
                                        <p:tav tm="0">
                                          <p:val>
                                            <p:strVal val="#ppt_y"/>
                                          </p:val>
                                        </p:tav>
                                        <p:tav tm="100000">
                                          <p:val>
                                            <p:strVal val="#ppt_y"/>
                                          </p:val>
                                        </p:tav>
                                      </p:tavLst>
                                    </p:anim>
                                    <p:animEffect transition="in" filter="wipe(right)" prLst="gradientSize: 0.1">
                                      <p:cBhvr>
                                        <p:cTn id="21" dur="1000"/>
                                        <p:tgtEl>
                                          <p:spTgt spid="118"/>
                                        </p:tgtEl>
                                      </p:cBhvr>
                                    </p:animEffect>
                                  </p:childTnLst>
                                </p:cTn>
                              </p:par>
                            </p:childTnLst>
                          </p:cTn>
                        </p:par>
                        <p:par>
                          <p:cTn id="22" fill="hold">
                            <p:stCondLst>
                              <p:cond delay="3000"/>
                            </p:stCondLst>
                            <p:childTnLst>
                              <p:par>
                                <p:cTn id="23" presetID="29" presetClass="entr" presetSubtype="0" fill="hold" nodeType="afterEffect">
                                  <p:stCondLst>
                                    <p:cond delay="0"/>
                                  </p:stCondLst>
                                  <p:childTnLst>
                                    <p:set>
                                      <p:cBhvr>
                                        <p:cTn id="24" dur="1" fill="hold">
                                          <p:stCondLst>
                                            <p:cond delay="0"/>
                                          </p:stCondLst>
                                        </p:cTn>
                                        <p:tgtEl>
                                          <p:spTgt spid="119"/>
                                        </p:tgtEl>
                                        <p:attrNameLst>
                                          <p:attrName>style.visibility</p:attrName>
                                        </p:attrNameLst>
                                      </p:cBhvr>
                                      <p:to>
                                        <p:strVal val="visible"/>
                                      </p:to>
                                    </p:set>
                                    <p:anim calcmode="lin" valueType="num">
                                      <p:cBhvr>
                                        <p:cTn id="25" dur="1000" fill="hold"/>
                                        <p:tgtEl>
                                          <p:spTgt spid="119"/>
                                        </p:tgtEl>
                                        <p:attrNameLst>
                                          <p:attrName>ppt_x</p:attrName>
                                        </p:attrNameLst>
                                      </p:cBhvr>
                                      <p:tavLst>
                                        <p:tav tm="0">
                                          <p:val>
                                            <p:strVal val="#ppt_x-.2"/>
                                          </p:val>
                                        </p:tav>
                                        <p:tav tm="100000">
                                          <p:val>
                                            <p:strVal val="#ppt_x"/>
                                          </p:val>
                                        </p:tav>
                                      </p:tavLst>
                                    </p:anim>
                                    <p:anim calcmode="lin" valueType="num">
                                      <p:cBhvr>
                                        <p:cTn id="26" dur="1000" fill="hold"/>
                                        <p:tgtEl>
                                          <p:spTgt spid="119"/>
                                        </p:tgtEl>
                                        <p:attrNameLst>
                                          <p:attrName>ppt_y</p:attrName>
                                        </p:attrNameLst>
                                      </p:cBhvr>
                                      <p:tavLst>
                                        <p:tav tm="0">
                                          <p:val>
                                            <p:strVal val="#ppt_y"/>
                                          </p:val>
                                        </p:tav>
                                        <p:tav tm="100000">
                                          <p:val>
                                            <p:strVal val="#ppt_y"/>
                                          </p:val>
                                        </p:tav>
                                      </p:tavLst>
                                    </p:anim>
                                    <p:animEffect transition="in" filter="wipe(right)" prLst="gradientSize: 0.1">
                                      <p:cBhvr>
                                        <p:cTn id="27" dur="10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5713" y="381168"/>
            <a:ext cx="10515600" cy="356770"/>
          </a:xfrm>
        </p:spPr>
        <p:txBody>
          <a:bodyPr>
            <a:normAutofit fontScale="90000"/>
          </a:bodyPr>
          <a:lstStyle/>
          <a:p>
            <a:r>
              <a:rPr lang="en-US" altLang="zh-CN" dirty="0"/>
              <a:t>7.2.3</a:t>
            </a:r>
            <a:r>
              <a:rPr lang="zh-CN" altLang="en-US" dirty="0"/>
              <a:t>测试方法</a:t>
            </a:r>
          </a:p>
        </p:txBody>
      </p:sp>
      <p:sp>
        <p:nvSpPr>
          <p:cNvPr id="3" name="文本框 2">
            <a:extLst>
              <a:ext uri="{FF2B5EF4-FFF2-40B4-BE49-F238E27FC236}">
                <a16:creationId xmlns:a16="http://schemas.microsoft.com/office/drawing/2014/main" id="{5712ECA3-A81D-48D5-A48E-AD104E2A2492}"/>
              </a:ext>
            </a:extLst>
          </p:cNvPr>
          <p:cNvSpPr txBox="1"/>
          <p:nvPr/>
        </p:nvSpPr>
        <p:spPr>
          <a:xfrm>
            <a:off x="1415713" y="978072"/>
            <a:ext cx="2707342" cy="523220"/>
          </a:xfrm>
          <a:prstGeom prst="rect">
            <a:avLst/>
          </a:prstGeom>
          <a:noFill/>
        </p:spPr>
        <p:txBody>
          <a:bodyPr wrap="square" rtlCol="0">
            <a:spAutoFit/>
          </a:bodyPr>
          <a:lstStyle/>
          <a:p>
            <a:r>
              <a:rPr lang="zh-CN" altLang="en-US" sz="2800" dirty="0"/>
              <a:t>黑盒测试</a:t>
            </a:r>
          </a:p>
        </p:txBody>
      </p:sp>
      <p:sp>
        <p:nvSpPr>
          <p:cNvPr id="5" name="TextBox 4"/>
          <p:cNvSpPr txBox="1"/>
          <p:nvPr/>
        </p:nvSpPr>
        <p:spPr>
          <a:xfrm>
            <a:off x="1415713" y="1850316"/>
            <a:ext cx="8670664" cy="4401205"/>
          </a:xfrm>
          <a:prstGeom prst="rect">
            <a:avLst/>
          </a:prstGeom>
          <a:noFill/>
        </p:spPr>
        <p:txBody>
          <a:bodyPr wrap="square" rtlCol="0">
            <a:spAutoFit/>
          </a:bodyPr>
          <a:lstStyle/>
          <a:p>
            <a:r>
              <a:rPr lang="zh-CN" altLang="en-US" sz="2800" dirty="0"/>
              <a:t>       黑盒测试是依据软件的需求规约，而不考虑程序的内部结构与特性，检查程序的功能是否符合修规约的要求。</a:t>
            </a:r>
            <a:endParaRPr lang="en-US" altLang="zh-CN" sz="2800" dirty="0"/>
          </a:p>
          <a:p>
            <a:endParaRPr lang="en-US" altLang="zh-CN" sz="2800" dirty="0"/>
          </a:p>
          <a:p>
            <a:r>
              <a:rPr lang="zh-CN" altLang="en-US" sz="2800" dirty="0"/>
              <a:t>主要的黑盒测试方法有：</a:t>
            </a:r>
            <a:endParaRPr lang="en-US" altLang="zh-CN" sz="2800" dirty="0"/>
          </a:p>
          <a:p>
            <a:r>
              <a:rPr lang="zh-CN" altLang="en-US" sz="2800" dirty="0">
                <a:solidFill>
                  <a:schemeClr val="tx1">
                    <a:lumMod val="50000"/>
                    <a:lumOff val="50000"/>
                  </a:schemeClr>
                </a:solidFill>
                <a:latin typeface="微软雅黑" pitchFamily="34" charset="-122"/>
                <a:ea typeface="微软雅黑" pitchFamily="34" charset="-122"/>
              </a:rPr>
              <a:t>☞</a:t>
            </a:r>
            <a:r>
              <a:rPr lang="zh-CN" altLang="en-US" sz="2800" dirty="0"/>
              <a:t>等价类划分</a:t>
            </a:r>
            <a:endParaRPr lang="en-US" altLang="zh-CN" sz="2800" dirty="0"/>
          </a:p>
          <a:p>
            <a:r>
              <a:rPr lang="zh-CN" altLang="en-US" sz="2800" dirty="0">
                <a:solidFill>
                  <a:schemeClr val="tx1">
                    <a:lumMod val="50000"/>
                    <a:lumOff val="50000"/>
                  </a:schemeClr>
                </a:solidFill>
                <a:latin typeface="微软雅黑" pitchFamily="34" charset="-122"/>
                <a:ea typeface="微软雅黑" pitchFamily="34" charset="-122"/>
              </a:rPr>
              <a:t>☞</a:t>
            </a:r>
            <a:r>
              <a:rPr lang="zh-CN" altLang="en-US" sz="2800" dirty="0"/>
              <a:t>边界值分析</a:t>
            </a:r>
            <a:endParaRPr lang="en-US" altLang="zh-CN" sz="2800" dirty="0"/>
          </a:p>
          <a:p>
            <a:r>
              <a:rPr lang="zh-CN" altLang="en-US" sz="2800" dirty="0">
                <a:solidFill>
                  <a:schemeClr val="tx1">
                    <a:lumMod val="50000"/>
                    <a:lumOff val="50000"/>
                  </a:schemeClr>
                </a:solidFill>
                <a:latin typeface="微软雅黑" pitchFamily="34" charset="-122"/>
                <a:ea typeface="微软雅黑" pitchFamily="34" charset="-122"/>
              </a:rPr>
              <a:t>☞</a:t>
            </a:r>
            <a:r>
              <a:rPr lang="zh-CN" altLang="en-US" sz="2800" dirty="0"/>
              <a:t>比较测试</a:t>
            </a:r>
            <a:endParaRPr lang="en-US" altLang="zh-CN" sz="2800" dirty="0"/>
          </a:p>
          <a:p>
            <a:r>
              <a:rPr lang="zh-CN" altLang="en-US" sz="2800" dirty="0">
                <a:solidFill>
                  <a:schemeClr val="tx1">
                    <a:lumMod val="50000"/>
                    <a:lumOff val="50000"/>
                  </a:schemeClr>
                </a:solidFill>
                <a:latin typeface="微软雅黑" pitchFamily="34" charset="-122"/>
                <a:ea typeface="微软雅黑" pitchFamily="34" charset="-122"/>
              </a:rPr>
              <a:t>☞</a:t>
            </a:r>
            <a:r>
              <a:rPr lang="zh-CN" altLang="en-US" sz="2800" dirty="0"/>
              <a:t>错误猜测</a:t>
            </a:r>
            <a:endParaRPr lang="en-US" altLang="zh-CN" sz="2800" dirty="0"/>
          </a:p>
          <a:p>
            <a:r>
              <a:rPr lang="zh-CN" altLang="en-US" sz="2800" dirty="0">
                <a:solidFill>
                  <a:schemeClr val="tx1">
                    <a:lumMod val="50000"/>
                    <a:lumOff val="50000"/>
                  </a:schemeClr>
                </a:solidFill>
                <a:latin typeface="微软雅黑" pitchFamily="34" charset="-122"/>
                <a:ea typeface="微软雅黑" pitchFamily="34" charset="-122"/>
              </a:rPr>
              <a:t>☞</a:t>
            </a:r>
            <a:r>
              <a:rPr lang="zh-CN" altLang="en-US" sz="2800" dirty="0"/>
              <a:t>因果图</a:t>
            </a:r>
          </a:p>
        </p:txBody>
      </p:sp>
    </p:spTree>
    <p:extLst>
      <p:ext uri="{BB962C8B-B14F-4D97-AF65-F5344CB8AC3E}">
        <p14:creationId xmlns:p14="http://schemas.microsoft.com/office/powerpoint/2010/main" val="74249206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707528" y="1537241"/>
            <a:ext cx="3740149" cy="2034977"/>
          </a:xfrm>
          <a:custGeom>
            <a:avLst/>
            <a:gdLst>
              <a:gd name="connsiteX0" fmla="*/ 0 w 3225800"/>
              <a:gd name="connsiteY0" fmla="*/ 1816100 h 1816100"/>
              <a:gd name="connsiteX1" fmla="*/ 1727200 w 3225800"/>
              <a:gd name="connsiteY1" fmla="*/ 1270000 h 1816100"/>
              <a:gd name="connsiteX2" fmla="*/ 3225800 w 3225800"/>
              <a:gd name="connsiteY2" fmla="*/ 0 h 1816100"/>
              <a:gd name="connsiteX0" fmla="*/ 0 w 3263900"/>
              <a:gd name="connsiteY0" fmla="*/ 1778000 h 1778000"/>
              <a:gd name="connsiteX1" fmla="*/ 1765300 w 3263900"/>
              <a:gd name="connsiteY1" fmla="*/ 1270000 h 1778000"/>
              <a:gd name="connsiteX2" fmla="*/ 3263900 w 3263900"/>
              <a:gd name="connsiteY2" fmla="*/ 0 h 1778000"/>
              <a:gd name="connsiteX0" fmla="*/ 0 w 3263900"/>
              <a:gd name="connsiteY0" fmla="*/ 1778000 h 1778000"/>
              <a:gd name="connsiteX1" fmla="*/ 2235200 w 3263900"/>
              <a:gd name="connsiteY1" fmla="*/ 1041400 h 1778000"/>
              <a:gd name="connsiteX2" fmla="*/ 3263900 w 3263900"/>
              <a:gd name="connsiteY2" fmla="*/ 0 h 1778000"/>
              <a:gd name="connsiteX0" fmla="*/ 0 w 3263900"/>
              <a:gd name="connsiteY0" fmla="*/ 1778000 h 1778000"/>
              <a:gd name="connsiteX1" fmla="*/ 2235200 w 3263900"/>
              <a:gd name="connsiteY1" fmla="*/ 1041400 h 1778000"/>
              <a:gd name="connsiteX2" fmla="*/ 3263900 w 3263900"/>
              <a:gd name="connsiteY2" fmla="*/ 0 h 1778000"/>
              <a:gd name="connsiteX0" fmla="*/ 0 w 3263900"/>
              <a:gd name="connsiteY0" fmla="*/ 1778000 h 1778000"/>
              <a:gd name="connsiteX1" fmla="*/ 2044700 w 3263900"/>
              <a:gd name="connsiteY1" fmla="*/ 1130300 h 1778000"/>
              <a:gd name="connsiteX2" fmla="*/ 3263900 w 3263900"/>
              <a:gd name="connsiteY2" fmla="*/ 0 h 1778000"/>
              <a:gd name="connsiteX0" fmla="*/ 0 w 3263900"/>
              <a:gd name="connsiteY0" fmla="*/ 1778000 h 1778000"/>
              <a:gd name="connsiteX1" fmla="*/ 2197100 w 3263900"/>
              <a:gd name="connsiteY1" fmla="*/ 901700 h 1778000"/>
              <a:gd name="connsiteX2" fmla="*/ 3263900 w 3263900"/>
              <a:gd name="connsiteY2" fmla="*/ 0 h 1778000"/>
              <a:gd name="connsiteX0" fmla="*/ 0 w 3263900"/>
              <a:gd name="connsiteY0" fmla="*/ 1778000 h 1778000"/>
              <a:gd name="connsiteX1" fmla="*/ 2159000 w 3263900"/>
              <a:gd name="connsiteY1" fmla="*/ 952500 h 1778000"/>
              <a:gd name="connsiteX2" fmla="*/ 3263900 w 3263900"/>
              <a:gd name="connsiteY2" fmla="*/ 0 h 1778000"/>
              <a:gd name="connsiteX0" fmla="*/ 0 w 3263900"/>
              <a:gd name="connsiteY0" fmla="*/ 1778000 h 1778000"/>
              <a:gd name="connsiteX1" fmla="*/ 2070100 w 3263900"/>
              <a:gd name="connsiteY1" fmla="*/ 1016000 h 1778000"/>
              <a:gd name="connsiteX2" fmla="*/ 3263900 w 3263900"/>
              <a:gd name="connsiteY2" fmla="*/ 0 h 1778000"/>
              <a:gd name="connsiteX0" fmla="*/ 0 w 3263900"/>
              <a:gd name="connsiteY0" fmla="*/ 1778000 h 1778000"/>
              <a:gd name="connsiteX1" fmla="*/ 2070100 w 3263900"/>
              <a:gd name="connsiteY1" fmla="*/ 1016000 h 1778000"/>
              <a:gd name="connsiteX2" fmla="*/ 3263900 w 3263900"/>
              <a:gd name="connsiteY2" fmla="*/ 0 h 1778000"/>
            </a:gdLst>
            <a:ahLst/>
            <a:cxnLst>
              <a:cxn ang="0">
                <a:pos x="connsiteX0" y="connsiteY0"/>
              </a:cxn>
              <a:cxn ang="0">
                <a:pos x="connsiteX1" y="connsiteY1"/>
              </a:cxn>
              <a:cxn ang="0">
                <a:pos x="connsiteX2" y="connsiteY2"/>
              </a:cxn>
            </a:cxnLst>
            <a:rect l="l" t="t" r="r" b="b"/>
            <a:pathLst>
              <a:path w="3263900" h="1778000">
                <a:moveTo>
                  <a:pt x="0" y="1778000"/>
                </a:moveTo>
                <a:cubicBezTo>
                  <a:pt x="594783" y="1656291"/>
                  <a:pt x="1526117" y="1312333"/>
                  <a:pt x="2070100" y="1016000"/>
                </a:cubicBezTo>
                <a:cubicBezTo>
                  <a:pt x="2614083" y="719667"/>
                  <a:pt x="2897716" y="483658"/>
                  <a:pt x="3263900" y="0"/>
                </a:cubicBezTo>
              </a:path>
            </a:pathLst>
          </a:custGeom>
          <a:noFill/>
          <a:ln w="12700" cap="flat" cmpd="sng" algn="ctr">
            <a:solidFill>
              <a:schemeClr val="tx2"/>
            </a:solidFill>
            <a:prstDash val="solid"/>
          </a:ln>
          <a:effectLst/>
        </p:spPr>
        <p:txBody>
          <a:bodyPr anchor="ctr"/>
          <a:lstStyle/>
          <a:p>
            <a:pPr defTabSz="609585">
              <a:defRPr/>
            </a:pPr>
            <a:endParaRPr lang="zh-CN" altLang="en-US" sz="2400" kern="0">
              <a:solidFill>
                <a:srgbClr val="B2B2B2"/>
              </a:solidFill>
              <a:latin typeface="Verdana"/>
            </a:endParaRPr>
          </a:p>
        </p:txBody>
      </p:sp>
      <p:pic>
        <p:nvPicPr>
          <p:cNvPr id="3" name="Picture 2" descr="C:\Users\Administrator\Desktop\春天\007-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19672" y="931546"/>
            <a:ext cx="1099683" cy="1104285"/>
          </a:xfrm>
          <a:prstGeom prst="rect">
            <a:avLst/>
          </a:prstGeom>
          <a:noFill/>
          <a:extLst>
            <a:ext uri="{909E8E84-426E-40DD-AFC4-6F175D3DCCD1}">
              <a14:hiddenFill xmlns:a14="http://schemas.microsoft.com/office/drawing/2010/main">
                <a:solidFill>
                  <a:srgbClr val="FFFFFF"/>
                </a:solidFill>
              </a14:hiddenFill>
            </a:ext>
          </a:extLst>
        </p:spPr>
      </p:pic>
      <p:sp>
        <p:nvSpPr>
          <p:cNvPr id="4" name="圆角矩形 3"/>
          <p:cNvSpPr/>
          <p:nvPr/>
        </p:nvSpPr>
        <p:spPr>
          <a:xfrm>
            <a:off x="5116832" y="1157139"/>
            <a:ext cx="3955499" cy="463269"/>
          </a:xfrm>
          <a:prstGeom prst="roundRect">
            <a:avLst>
              <a:gd name="adj" fmla="val 26435"/>
            </a:avLst>
          </a:prstGeom>
          <a:noFill/>
          <a:ln w="3175">
            <a:solidFill>
              <a:srgbClr val="25998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dirty="0">
              <a:solidFill>
                <a:schemeClr val="bg1"/>
              </a:solidFill>
            </a:endParaRPr>
          </a:p>
        </p:txBody>
      </p:sp>
      <p:sp>
        <p:nvSpPr>
          <p:cNvPr id="5" name="TextBox 4"/>
          <p:cNvSpPr txBox="1"/>
          <p:nvPr/>
        </p:nvSpPr>
        <p:spPr>
          <a:xfrm>
            <a:off x="5231277" y="1198687"/>
            <a:ext cx="2141933" cy="338554"/>
          </a:xfrm>
          <a:prstGeom prst="rect">
            <a:avLst/>
          </a:prstGeom>
          <a:noFill/>
        </p:spPr>
        <p:txBody>
          <a:bodyPr wrap="none" rtlCol="0">
            <a:spAutoFit/>
          </a:bodyPr>
          <a:lstStyle/>
          <a:p>
            <a:r>
              <a:rPr lang="en-US" altLang="zh-CN" sz="1600" dirty="0">
                <a:solidFill>
                  <a:schemeClr val="accent2">
                    <a:lumMod val="50000"/>
                  </a:schemeClr>
                </a:solidFill>
                <a:latin typeface="微软雅黑" pitchFamily="34" charset="-122"/>
                <a:ea typeface="微软雅黑" pitchFamily="34" charset="-122"/>
              </a:rPr>
              <a:t>7.2.1 </a:t>
            </a:r>
            <a:r>
              <a:rPr lang="zh-CN" altLang="en-US" sz="1600" dirty="0">
                <a:solidFill>
                  <a:schemeClr val="accent2">
                    <a:lumMod val="50000"/>
                  </a:schemeClr>
                </a:solidFill>
                <a:latin typeface="微软雅黑" pitchFamily="34" charset="-122"/>
                <a:ea typeface="微软雅黑" pitchFamily="34" charset="-122"/>
              </a:rPr>
              <a:t>软件测试的目标</a:t>
            </a:r>
            <a:endParaRPr lang="zh-CN" altLang="en-US" sz="1200" dirty="0">
              <a:solidFill>
                <a:schemeClr val="accent2">
                  <a:lumMod val="50000"/>
                </a:schemeClr>
              </a:solidFill>
              <a:latin typeface="微软雅黑" pitchFamily="34" charset="-122"/>
              <a:ea typeface="微软雅黑" pitchFamily="34" charset="-122"/>
            </a:endParaRPr>
          </a:p>
        </p:txBody>
      </p:sp>
      <p:sp>
        <p:nvSpPr>
          <p:cNvPr id="6" name="任意多边形 5"/>
          <p:cNvSpPr/>
          <p:nvPr/>
        </p:nvSpPr>
        <p:spPr>
          <a:xfrm>
            <a:off x="707530" y="2497614"/>
            <a:ext cx="4819649" cy="1074604"/>
          </a:xfrm>
          <a:custGeom>
            <a:avLst/>
            <a:gdLst>
              <a:gd name="connsiteX0" fmla="*/ 0 w 4203700"/>
              <a:gd name="connsiteY0" fmla="*/ 939800 h 939800"/>
              <a:gd name="connsiteX1" fmla="*/ 2540000 w 4203700"/>
              <a:gd name="connsiteY1" fmla="*/ 558800 h 939800"/>
              <a:gd name="connsiteX2" fmla="*/ 4203700 w 4203700"/>
              <a:gd name="connsiteY2" fmla="*/ 0 h 939800"/>
              <a:gd name="connsiteX0" fmla="*/ 0 w 4203700"/>
              <a:gd name="connsiteY0" fmla="*/ 939800 h 939800"/>
              <a:gd name="connsiteX1" fmla="*/ 2374900 w 4203700"/>
              <a:gd name="connsiteY1" fmla="*/ 711200 h 939800"/>
              <a:gd name="connsiteX2" fmla="*/ 4203700 w 4203700"/>
              <a:gd name="connsiteY2" fmla="*/ 0 h 939800"/>
              <a:gd name="connsiteX0" fmla="*/ 0 w 4203700"/>
              <a:gd name="connsiteY0" fmla="*/ 939800 h 939800"/>
              <a:gd name="connsiteX1" fmla="*/ 2387600 w 4203700"/>
              <a:gd name="connsiteY1" fmla="*/ 622300 h 939800"/>
              <a:gd name="connsiteX2" fmla="*/ 4203700 w 4203700"/>
              <a:gd name="connsiteY2" fmla="*/ 0 h 939800"/>
            </a:gdLst>
            <a:ahLst/>
            <a:cxnLst>
              <a:cxn ang="0">
                <a:pos x="connsiteX0" y="connsiteY0"/>
              </a:cxn>
              <a:cxn ang="0">
                <a:pos x="connsiteX1" y="connsiteY1"/>
              </a:cxn>
              <a:cxn ang="0">
                <a:pos x="connsiteX2" y="connsiteY2"/>
              </a:cxn>
            </a:cxnLst>
            <a:rect l="l" t="t" r="r" b="b"/>
            <a:pathLst>
              <a:path w="4203700" h="939800">
                <a:moveTo>
                  <a:pt x="0" y="939800"/>
                </a:moveTo>
                <a:cubicBezTo>
                  <a:pt x="919691" y="827616"/>
                  <a:pt x="1686983" y="778933"/>
                  <a:pt x="2387600" y="622300"/>
                </a:cubicBezTo>
                <a:cubicBezTo>
                  <a:pt x="3088217" y="465667"/>
                  <a:pt x="3722158" y="201083"/>
                  <a:pt x="4203700" y="0"/>
                </a:cubicBezTo>
              </a:path>
            </a:pathLst>
          </a:custGeom>
          <a:noFill/>
          <a:ln w="12700" cap="flat" cmpd="sng" algn="ctr">
            <a:solidFill>
              <a:schemeClr val="tx2"/>
            </a:solidFill>
            <a:prstDash val="solid"/>
          </a:ln>
          <a:effectLst/>
        </p:spPr>
        <p:txBody>
          <a:bodyPr anchor="ctr"/>
          <a:lstStyle/>
          <a:p>
            <a:pPr defTabSz="609585">
              <a:defRPr/>
            </a:pPr>
            <a:endParaRPr lang="zh-CN" altLang="en-US" sz="2400" kern="0">
              <a:solidFill>
                <a:srgbClr val="B2B2B2"/>
              </a:solidFill>
              <a:latin typeface="Verdana"/>
            </a:endParaRPr>
          </a:p>
        </p:txBody>
      </p:sp>
      <p:pic>
        <p:nvPicPr>
          <p:cNvPr id="7" name="Picture 2" descr="C:\Users\Administrator\Desktop\春天\007-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98327" y="1874874"/>
            <a:ext cx="1099683" cy="1104285"/>
          </a:xfrm>
          <a:prstGeom prst="rect">
            <a:avLst/>
          </a:prstGeom>
          <a:noFill/>
          <a:extLst>
            <a:ext uri="{909E8E84-426E-40DD-AFC4-6F175D3DCCD1}">
              <a14:hiddenFill xmlns:a14="http://schemas.microsoft.com/office/drawing/2010/main">
                <a:solidFill>
                  <a:srgbClr val="FFFFFF"/>
                </a:solidFill>
              </a14:hiddenFill>
            </a:ext>
          </a:extLst>
        </p:spPr>
      </p:pic>
      <p:sp>
        <p:nvSpPr>
          <p:cNvPr id="8" name="圆角矩形 7"/>
          <p:cNvSpPr/>
          <p:nvPr/>
        </p:nvSpPr>
        <p:spPr>
          <a:xfrm>
            <a:off x="6096000" y="2197646"/>
            <a:ext cx="3955499" cy="463269"/>
          </a:xfrm>
          <a:prstGeom prst="roundRect">
            <a:avLst>
              <a:gd name="adj" fmla="val 26435"/>
            </a:avLst>
          </a:prstGeom>
          <a:noFill/>
          <a:ln w="3175">
            <a:solidFill>
              <a:srgbClr val="25998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dirty="0">
              <a:solidFill>
                <a:schemeClr val="bg1"/>
              </a:solidFill>
            </a:endParaRPr>
          </a:p>
        </p:txBody>
      </p:sp>
      <p:sp>
        <p:nvSpPr>
          <p:cNvPr id="9" name="TextBox 4"/>
          <p:cNvSpPr txBox="1"/>
          <p:nvPr/>
        </p:nvSpPr>
        <p:spPr>
          <a:xfrm>
            <a:off x="6210445" y="2244615"/>
            <a:ext cx="1936749" cy="338554"/>
          </a:xfrm>
          <a:prstGeom prst="rect">
            <a:avLst/>
          </a:prstGeom>
          <a:noFill/>
        </p:spPr>
        <p:txBody>
          <a:bodyPr wrap="none" rtlCol="0">
            <a:spAutoFit/>
          </a:bodyPr>
          <a:lstStyle/>
          <a:p>
            <a:r>
              <a:rPr lang="en-US" altLang="zh-CN" sz="1600" dirty="0">
                <a:solidFill>
                  <a:schemeClr val="accent2">
                    <a:lumMod val="50000"/>
                  </a:schemeClr>
                </a:solidFill>
                <a:latin typeface="微软雅黑" pitchFamily="34" charset="-122"/>
                <a:ea typeface="微软雅黑" pitchFamily="34" charset="-122"/>
              </a:rPr>
              <a:t>7.2.2 </a:t>
            </a:r>
            <a:r>
              <a:rPr lang="zh-CN" altLang="en-US" sz="1600" dirty="0">
                <a:solidFill>
                  <a:schemeClr val="accent2">
                    <a:lumMod val="50000"/>
                  </a:schemeClr>
                </a:solidFill>
                <a:latin typeface="微软雅黑" pitchFamily="34" charset="-122"/>
                <a:ea typeface="微软雅黑" pitchFamily="34" charset="-122"/>
              </a:rPr>
              <a:t>软件测试准则</a:t>
            </a:r>
            <a:endParaRPr lang="zh-CN" altLang="en-US" sz="1200" dirty="0">
              <a:solidFill>
                <a:schemeClr val="accent2">
                  <a:lumMod val="50000"/>
                </a:schemeClr>
              </a:solidFill>
              <a:latin typeface="微软雅黑" pitchFamily="34" charset="-122"/>
              <a:ea typeface="微软雅黑" pitchFamily="34" charset="-122"/>
            </a:endParaRPr>
          </a:p>
        </p:txBody>
      </p:sp>
      <p:sp>
        <p:nvSpPr>
          <p:cNvPr id="10" name="任意多边形 9"/>
          <p:cNvSpPr/>
          <p:nvPr/>
        </p:nvSpPr>
        <p:spPr>
          <a:xfrm>
            <a:off x="707528" y="3443181"/>
            <a:ext cx="4307416" cy="205191"/>
          </a:xfrm>
          <a:custGeom>
            <a:avLst/>
            <a:gdLst>
              <a:gd name="connsiteX0" fmla="*/ 0 w 3721100"/>
              <a:gd name="connsiteY0" fmla="*/ 101600 h 193715"/>
              <a:gd name="connsiteX1" fmla="*/ 2463800 w 3721100"/>
              <a:gd name="connsiteY1" fmla="*/ 190500 h 193715"/>
              <a:gd name="connsiteX2" fmla="*/ 3721100 w 3721100"/>
              <a:gd name="connsiteY2" fmla="*/ 0 h 193715"/>
              <a:gd name="connsiteX0" fmla="*/ 0 w 3721100"/>
              <a:gd name="connsiteY0" fmla="*/ 101600 h 193715"/>
              <a:gd name="connsiteX1" fmla="*/ 2463800 w 3721100"/>
              <a:gd name="connsiteY1" fmla="*/ 190500 h 193715"/>
              <a:gd name="connsiteX2" fmla="*/ 3721100 w 3721100"/>
              <a:gd name="connsiteY2" fmla="*/ 0 h 193715"/>
              <a:gd name="connsiteX0" fmla="*/ 0 w 3721100"/>
              <a:gd name="connsiteY0" fmla="*/ 101600 h 159057"/>
              <a:gd name="connsiteX1" fmla="*/ 1638300 w 3721100"/>
              <a:gd name="connsiteY1" fmla="*/ 152400 h 159057"/>
              <a:gd name="connsiteX2" fmla="*/ 3721100 w 3721100"/>
              <a:gd name="connsiteY2" fmla="*/ 0 h 159057"/>
              <a:gd name="connsiteX0" fmla="*/ 0 w 3759200"/>
              <a:gd name="connsiteY0" fmla="*/ 76200 h 154960"/>
              <a:gd name="connsiteX1" fmla="*/ 1676400 w 3759200"/>
              <a:gd name="connsiteY1" fmla="*/ 152400 h 154960"/>
              <a:gd name="connsiteX2" fmla="*/ 3759200 w 3759200"/>
              <a:gd name="connsiteY2" fmla="*/ 0 h 154960"/>
              <a:gd name="connsiteX0" fmla="*/ 0 w 3759200"/>
              <a:gd name="connsiteY0" fmla="*/ 76200 h 107454"/>
              <a:gd name="connsiteX1" fmla="*/ 2044700 w 3759200"/>
              <a:gd name="connsiteY1" fmla="*/ 88900 h 107454"/>
              <a:gd name="connsiteX2" fmla="*/ 3759200 w 3759200"/>
              <a:gd name="connsiteY2" fmla="*/ 0 h 107454"/>
              <a:gd name="connsiteX0" fmla="*/ 0 w 3759200"/>
              <a:gd name="connsiteY0" fmla="*/ 76200 h 179488"/>
              <a:gd name="connsiteX1" fmla="*/ 2070100 w 3759200"/>
              <a:gd name="connsiteY1" fmla="*/ 177800 h 179488"/>
              <a:gd name="connsiteX2" fmla="*/ 3759200 w 3759200"/>
              <a:gd name="connsiteY2" fmla="*/ 0 h 179488"/>
            </a:gdLst>
            <a:ahLst/>
            <a:cxnLst>
              <a:cxn ang="0">
                <a:pos x="connsiteX0" y="connsiteY0"/>
              </a:cxn>
              <a:cxn ang="0">
                <a:pos x="connsiteX1" y="connsiteY1"/>
              </a:cxn>
              <a:cxn ang="0">
                <a:pos x="connsiteX2" y="connsiteY2"/>
              </a:cxn>
            </a:cxnLst>
            <a:rect l="l" t="t" r="r" b="b"/>
            <a:pathLst>
              <a:path w="3759200" h="179488">
                <a:moveTo>
                  <a:pt x="0" y="76200"/>
                </a:moveTo>
                <a:cubicBezTo>
                  <a:pt x="921808" y="129116"/>
                  <a:pt x="1443567" y="190500"/>
                  <a:pt x="2070100" y="177800"/>
                </a:cubicBezTo>
                <a:cubicBezTo>
                  <a:pt x="2696633" y="165100"/>
                  <a:pt x="3440641" y="86783"/>
                  <a:pt x="3759200" y="0"/>
                </a:cubicBezTo>
              </a:path>
            </a:pathLst>
          </a:custGeom>
          <a:noFill/>
          <a:ln w="12700" cap="flat" cmpd="sng" algn="ctr">
            <a:solidFill>
              <a:schemeClr val="tx2"/>
            </a:solidFill>
            <a:prstDash val="solid"/>
          </a:ln>
          <a:effectLst/>
        </p:spPr>
        <p:txBody>
          <a:bodyPr anchor="ctr"/>
          <a:lstStyle/>
          <a:p>
            <a:pPr defTabSz="609585">
              <a:defRPr/>
            </a:pPr>
            <a:endParaRPr lang="zh-CN" altLang="en-US" sz="2400" kern="0" dirty="0">
              <a:solidFill>
                <a:srgbClr val="B2B2B2"/>
              </a:solidFill>
              <a:latin typeface="Verdana"/>
            </a:endParaRPr>
          </a:p>
        </p:txBody>
      </p:sp>
      <p:pic>
        <p:nvPicPr>
          <p:cNvPr id="11" name="Picture 2" descr="C:\Users\Administrator\Desktop\春天\007-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4641" y="2908694"/>
            <a:ext cx="1099683" cy="1104285"/>
          </a:xfrm>
          <a:prstGeom prst="rect">
            <a:avLst/>
          </a:prstGeom>
          <a:noFill/>
          <a:extLst>
            <a:ext uri="{909E8E84-426E-40DD-AFC4-6F175D3DCCD1}">
              <a14:hiddenFill xmlns:a14="http://schemas.microsoft.com/office/drawing/2010/main">
                <a:solidFill>
                  <a:srgbClr val="FFFFFF"/>
                </a:solidFill>
              </a14:hiddenFill>
            </a:ext>
          </a:extLst>
        </p:spPr>
      </p:pic>
      <p:sp>
        <p:nvSpPr>
          <p:cNvPr id="12" name="圆角矩形 11"/>
          <p:cNvSpPr/>
          <p:nvPr/>
        </p:nvSpPr>
        <p:spPr>
          <a:xfrm>
            <a:off x="5615947" y="3236979"/>
            <a:ext cx="3955499" cy="463269"/>
          </a:xfrm>
          <a:prstGeom prst="roundRect">
            <a:avLst>
              <a:gd name="adj" fmla="val 26435"/>
            </a:avLst>
          </a:prstGeom>
          <a:noFill/>
          <a:ln w="3175">
            <a:solidFill>
              <a:srgbClr val="25998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dirty="0">
              <a:solidFill>
                <a:schemeClr val="bg1"/>
              </a:solidFill>
            </a:endParaRPr>
          </a:p>
        </p:txBody>
      </p:sp>
      <p:sp>
        <p:nvSpPr>
          <p:cNvPr id="13" name="TextBox 4"/>
          <p:cNvSpPr txBox="1"/>
          <p:nvPr/>
        </p:nvSpPr>
        <p:spPr>
          <a:xfrm>
            <a:off x="5730392" y="3283948"/>
            <a:ext cx="1526380" cy="338554"/>
          </a:xfrm>
          <a:prstGeom prst="rect">
            <a:avLst/>
          </a:prstGeom>
          <a:noFill/>
        </p:spPr>
        <p:txBody>
          <a:bodyPr wrap="none" rtlCol="0">
            <a:spAutoFit/>
          </a:bodyPr>
          <a:lstStyle/>
          <a:p>
            <a:r>
              <a:rPr lang="en-US" altLang="zh-CN" sz="1600" dirty="0">
                <a:solidFill>
                  <a:schemeClr val="accent2">
                    <a:lumMod val="50000"/>
                  </a:schemeClr>
                </a:solidFill>
                <a:latin typeface="微软雅黑" pitchFamily="34" charset="-122"/>
                <a:ea typeface="微软雅黑" pitchFamily="34" charset="-122"/>
              </a:rPr>
              <a:t>7.2.3 </a:t>
            </a:r>
            <a:r>
              <a:rPr lang="zh-CN" altLang="en-US" sz="1600" dirty="0">
                <a:solidFill>
                  <a:schemeClr val="accent2">
                    <a:lumMod val="50000"/>
                  </a:schemeClr>
                </a:solidFill>
                <a:latin typeface="微软雅黑" pitchFamily="34" charset="-122"/>
                <a:ea typeface="微软雅黑" pitchFamily="34" charset="-122"/>
              </a:rPr>
              <a:t>测试方法</a:t>
            </a:r>
            <a:endParaRPr lang="zh-CN" altLang="en-US" sz="1200" dirty="0">
              <a:solidFill>
                <a:schemeClr val="accent2">
                  <a:lumMod val="50000"/>
                </a:schemeClr>
              </a:solidFill>
              <a:latin typeface="微软雅黑" pitchFamily="34" charset="-122"/>
              <a:ea typeface="微软雅黑" pitchFamily="34" charset="-122"/>
            </a:endParaRPr>
          </a:p>
        </p:txBody>
      </p:sp>
      <p:sp>
        <p:nvSpPr>
          <p:cNvPr id="14" name="任意多边形 13"/>
          <p:cNvSpPr/>
          <p:nvPr/>
        </p:nvSpPr>
        <p:spPr>
          <a:xfrm>
            <a:off x="779495" y="3557409"/>
            <a:ext cx="4758267" cy="786915"/>
          </a:xfrm>
          <a:custGeom>
            <a:avLst/>
            <a:gdLst>
              <a:gd name="connsiteX0" fmla="*/ 0 w 4152900"/>
              <a:gd name="connsiteY0" fmla="*/ 0 h 685800"/>
              <a:gd name="connsiteX1" fmla="*/ 2959100 w 4152900"/>
              <a:gd name="connsiteY1" fmla="*/ 368300 h 685800"/>
              <a:gd name="connsiteX2" fmla="*/ 4152900 w 4152900"/>
              <a:gd name="connsiteY2" fmla="*/ 685800 h 685800"/>
            </a:gdLst>
            <a:ahLst/>
            <a:cxnLst>
              <a:cxn ang="0">
                <a:pos x="connsiteX0" y="connsiteY0"/>
              </a:cxn>
              <a:cxn ang="0">
                <a:pos x="connsiteX1" y="connsiteY1"/>
              </a:cxn>
              <a:cxn ang="0">
                <a:pos x="connsiteX2" y="connsiteY2"/>
              </a:cxn>
            </a:cxnLst>
            <a:rect l="l" t="t" r="r" b="b"/>
            <a:pathLst>
              <a:path w="4152900" h="685800">
                <a:moveTo>
                  <a:pt x="0" y="0"/>
                </a:moveTo>
                <a:cubicBezTo>
                  <a:pt x="1133475" y="127000"/>
                  <a:pt x="2266950" y="254000"/>
                  <a:pt x="2959100" y="368300"/>
                </a:cubicBezTo>
                <a:cubicBezTo>
                  <a:pt x="3651250" y="482600"/>
                  <a:pt x="3902075" y="584200"/>
                  <a:pt x="4152900" y="685800"/>
                </a:cubicBezTo>
              </a:path>
            </a:pathLst>
          </a:custGeom>
          <a:noFill/>
          <a:ln w="12700" cap="flat" cmpd="sng" algn="ctr">
            <a:solidFill>
              <a:schemeClr val="tx2"/>
            </a:solidFill>
            <a:prstDash val="solid"/>
          </a:ln>
          <a:effectLst/>
        </p:spPr>
        <p:txBody>
          <a:bodyPr anchor="ctr"/>
          <a:lstStyle/>
          <a:p>
            <a:pPr defTabSz="609585">
              <a:defRPr/>
            </a:pPr>
            <a:endParaRPr lang="zh-CN" altLang="en-US" sz="2400" kern="0">
              <a:solidFill>
                <a:srgbClr val="B2B2B2"/>
              </a:solidFill>
              <a:latin typeface="Verdana"/>
            </a:endParaRPr>
          </a:p>
        </p:txBody>
      </p:sp>
      <p:pic>
        <p:nvPicPr>
          <p:cNvPr id="15" name="Picture 2" descr="C:\Users\Administrator\Desktop\春天\007-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98327" y="3964811"/>
            <a:ext cx="1099683" cy="1104285"/>
          </a:xfrm>
          <a:prstGeom prst="rect">
            <a:avLst/>
          </a:prstGeom>
          <a:noFill/>
          <a:extLst>
            <a:ext uri="{909E8E84-426E-40DD-AFC4-6F175D3DCCD1}">
              <a14:hiddenFill xmlns:a14="http://schemas.microsoft.com/office/drawing/2010/main">
                <a:solidFill>
                  <a:srgbClr val="FFFFFF"/>
                </a:solidFill>
              </a14:hiddenFill>
            </a:ext>
          </a:extLst>
        </p:spPr>
      </p:pic>
      <p:sp>
        <p:nvSpPr>
          <p:cNvPr id="16" name="圆角矩形 15"/>
          <p:cNvSpPr/>
          <p:nvPr/>
        </p:nvSpPr>
        <p:spPr>
          <a:xfrm>
            <a:off x="6096000" y="4213870"/>
            <a:ext cx="3955499" cy="463269"/>
          </a:xfrm>
          <a:prstGeom prst="roundRect">
            <a:avLst>
              <a:gd name="adj" fmla="val 26435"/>
            </a:avLst>
          </a:prstGeom>
          <a:noFill/>
          <a:ln w="3175">
            <a:solidFill>
              <a:srgbClr val="25998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dirty="0">
              <a:solidFill>
                <a:schemeClr val="bg1"/>
              </a:solidFill>
            </a:endParaRPr>
          </a:p>
        </p:txBody>
      </p:sp>
      <p:sp>
        <p:nvSpPr>
          <p:cNvPr id="17" name="TextBox 4"/>
          <p:cNvSpPr txBox="1"/>
          <p:nvPr/>
        </p:nvSpPr>
        <p:spPr>
          <a:xfrm>
            <a:off x="6210445" y="4260839"/>
            <a:ext cx="1526380" cy="338554"/>
          </a:xfrm>
          <a:prstGeom prst="rect">
            <a:avLst/>
          </a:prstGeom>
          <a:noFill/>
        </p:spPr>
        <p:txBody>
          <a:bodyPr wrap="none" rtlCol="0">
            <a:spAutoFit/>
          </a:bodyPr>
          <a:lstStyle/>
          <a:p>
            <a:r>
              <a:rPr lang="en-US" altLang="zh-CN" sz="1600" dirty="0">
                <a:solidFill>
                  <a:schemeClr val="accent2">
                    <a:lumMod val="50000"/>
                  </a:schemeClr>
                </a:solidFill>
                <a:latin typeface="微软雅黑" pitchFamily="34" charset="-122"/>
                <a:ea typeface="微软雅黑" pitchFamily="34" charset="-122"/>
              </a:rPr>
              <a:t>7.2.4 </a:t>
            </a:r>
            <a:r>
              <a:rPr lang="zh-CN" altLang="en-US" sz="1600" dirty="0">
                <a:solidFill>
                  <a:schemeClr val="accent2">
                    <a:lumMod val="50000"/>
                  </a:schemeClr>
                </a:solidFill>
                <a:latin typeface="微软雅黑" pitchFamily="34" charset="-122"/>
                <a:ea typeface="微软雅黑" pitchFamily="34" charset="-122"/>
              </a:rPr>
              <a:t>测试步骤</a:t>
            </a:r>
            <a:endParaRPr lang="zh-CN" altLang="en-US" sz="1200" dirty="0">
              <a:solidFill>
                <a:schemeClr val="accent2">
                  <a:lumMod val="50000"/>
                </a:schemeClr>
              </a:solidFill>
              <a:latin typeface="微软雅黑" pitchFamily="34" charset="-122"/>
              <a:ea typeface="微软雅黑" pitchFamily="34" charset="-122"/>
            </a:endParaRPr>
          </a:p>
        </p:txBody>
      </p:sp>
      <p:sp>
        <p:nvSpPr>
          <p:cNvPr id="18" name="任意多边形 17"/>
          <p:cNvSpPr/>
          <p:nvPr/>
        </p:nvSpPr>
        <p:spPr>
          <a:xfrm>
            <a:off x="724461" y="3557410"/>
            <a:ext cx="3723216" cy="1759980"/>
          </a:xfrm>
          <a:custGeom>
            <a:avLst/>
            <a:gdLst>
              <a:gd name="connsiteX0" fmla="*/ 0 w 3251200"/>
              <a:gd name="connsiteY0" fmla="*/ 0 h 1536700"/>
              <a:gd name="connsiteX1" fmla="*/ 2489200 w 3251200"/>
              <a:gd name="connsiteY1" fmla="*/ 927100 h 1536700"/>
              <a:gd name="connsiteX2" fmla="*/ 3251200 w 3251200"/>
              <a:gd name="connsiteY2" fmla="*/ 1536700 h 1536700"/>
              <a:gd name="connsiteX0" fmla="*/ 0 w 3251200"/>
              <a:gd name="connsiteY0" fmla="*/ 0 h 1536700"/>
              <a:gd name="connsiteX1" fmla="*/ 2235200 w 3251200"/>
              <a:gd name="connsiteY1" fmla="*/ 787400 h 1536700"/>
              <a:gd name="connsiteX2" fmla="*/ 3251200 w 3251200"/>
              <a:gd name="connsiteY2" fmla="*/ 1536700 h 1536700"/>
              <a:gd name="connsiteX0" fmla="*/ 0 w 3251200"/>
              <a:gd name="connsiteY0" fmla="*/ 0 h 1536700"/>
              <a:gd name="connsiteX1" fmla="*/ 2235200 w 3251200"/>
              <a:gd name="connsiteY1" fmla="*/ 787400 h 1536700"/>
              <a:gd name="connsiteX2" fmla="*/ 3251200 w 3251200"/>
              <a:gd name="connsiteY2" fmla="*/ 1536700 h 1536700"/>
            </a:gdLst>
            <a:ahLst/>
            <a:cxnLst>
              <a:cxn ang="0">
                <a:pos x="connsiteX0" y="connsiteY0"/>
              </a:cxn>
              <a:cxn ang="0">
                <a:pos x="connsiteX1" y="connsiteY1"/>
              </a:cxn>
              <a:cxn ang="0">
                <a:pos x="connsiteX2" y="connsiteY2"/>
              </a:cxn>
            </a:cxnLst>
            <a:rect l="l" t="t" r="r" b="b"/>
            <a:pathLst>
              <a:path w="3251200" h="1536700">
                <a:moveTo>
                  <a:pt x="0" y="0"/>
                </a:moveTo>
                <a:cubicBezTo>
                  <a:pt x="1049866" y="208491"/>
                  <a:pt x="1693333" y="531283"/>
                  <a:pt x="2235200" y="787400"/>
                </a:cubicBezTo>
                <a:cubicBezTo>
                  <a:pt x="2777067" y="1043517"/>
                  <a:pt x="3141133" y="1359958"/>
                  <a:pt x="3251200" y="1536700"/>
                </a:cubicBezTo>
              </a:path>
            </a:pathLst>
          </a:custGeom>
          <a:noFill/>
          <a:ln w="12700" cap="flat" cmpd="sng" algn="ctr">
            <a:solidFill>
              <a:schemeClr val="tx2"/>
            </a:solidFill>
            <a:prstDash val="solid"/>
          </a:ln>
          <a:effectLst/>
        </p:spPr>
        <p:txBody>
          <a:bodyPr anchor="ctr"/>
          <a:lstStyle/>
          <a:p>
            <a:pPr defTabSz="609585">
              <a:defRPr/>
            </a:pPr>
            <a:endParaRPr lang="zh-CN" altLang="en-US" sz="2400" kern="0">
              <a:solidFill>
                <a:srgbClr val="B2B2B2"/>
              </a:solidFill>
              <a:latin typeface="Verdana"/>
            </a:endParaRPr>
          </a:p>
        </p:txBody>
      </p:sp>
      <p:pic>
        <p:nvPicPr>
          <p:cNvPr id="19" name="Picture 2" descr="C:\Users\Administrator\Desktop\春天\007-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0815" y="4788516"/>
            <a:ext cx="1099683" cy="1104285"/>
          </a:xfrm>
          <a:prstGeom prst="rect">
            <a:avLst/>
          </a:prstGeom>
          <a:noFill/>
          <a:extLst>
            <a:ext uri="{909E8E84-426E-40DD-AFC4-6F175D3DCCD1}">
              <a14:hiddenFill xmlns:a14="http://schemas.microsoft.com/office/drawing/2010/main">
                <a:solidFill>
                  <a:srgbClr val="FFFFFF"/>
                </a:solidFill>
              </a14:hiddenFill>
            </a:ext>
          </a:extLst>
        </p:spPr>
      </p:pic>
      <p:sp>
        <p:nvSpPr>
          <p:cNvPr id="20" name="圆角矩形 19"/>
          <p:cNvSpPr/>
          <p:nvPr/>
        </p:nvSpPr>
        <p:spPr>
          <a:xfrm>
            <a:off x="5116832" y="5182514"/>
            <a:ext cx="3955499" cy="463269"/>
          </a:xfrm>
          <a:prstGeom prst="roundRect">
            <a:avLst>
              <a:gd name="adj" fmla="val 26435"/>
            </a:avLst>
          </a:prstGeom>
          <a:noFill/>
          <a:ln w="3175">
            <a:solidFill>
              <a:srgbClr val="25998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dirty="0">
              <a:solidFill>
                <a:schemeClr val="bg1"/>
              </a:solidFill>
            </a:endParaRPr>
          </a:p>
        </p:txBody>
      </p:sp>
      <p:sp>
        <p:nvSpPr>
          <p:cNvPr id="21" name="TextBox 4"/>
          <p:cNvSpPr txBox="1"/>
          <p:nvPr/>
        </p:nvSpPr>
        <p:spPr>
          <a:xfrm>
            <a:off x="5231277" y="5229483"/>
            <a:ext cx="2347117" cy="338554"/>
          </a:xfrm>
          <a:prstGeom prst="rect">
            <a:avLst/>
          </a:prstGeom>
          <a:noFill/>
        </p:spPr>
        <p:txBody>
          <a:bodyPr wrap="none" rtlCol="0">
            <a:spAutoFit/>
          </a:bodyPr>
          <a:lstStyle/>
          <a:p>
            <a:r>
              <a:rPr lang="en-US" altLang="zh-CN" sz="1600" dirty="0">
                <a:solidFill>
                  <a:schemeClr val="accent2">
                    <a:lumMod val="50000"/>
                  </a:schemeClr>
                </a:solidFill>
                <a:latin typeface="微软雅黑" pitchFamily="34" charset="-122"/>
                <a:ea typeface="微软雅黑" pitchFamily="34" charset="-122"/>
              </a:rPr>
              <a:t>7.2.5 </a:t>
            </a:r>
            <a:r>
              <a:rPr lang="zh-CN" altLang="en-US" sz="1600" dirty="0">
                <a:solidFill>
                  <a:schemeClr val="accent2">
                    <a:lumMod val="50000"/>
                  </a:schemeClr>
                </a:solidFill>
                <a:latin typeface="微软雅黑" pitchFamily="34" charset="-122"/>
                <a:ea typeface="微软雅黑" pitchFamily="34" charset="-122"/>
              </a:rPr>
              <a:t>测试阶段的信息流</a:t>
            </a:r>
            <a:endParaRPr lang="zh-CN" altLang="en-US" sz="1200" dirty="0">
              <a:solidFill>
                <a:schemeClr val="accent2">
                  <a:lumMod val="50000"/>
                </a:schemeClr>
              </a:solidFill>
              <a:latin typeface="微软雅黑" pitchFamily="34" charset="-122"/>
              <a:ea typeface="微软雅黑" pitchFamily="34" charset="-122"/>
            </a:endParaRPr>
          </a:p>
        </p:txBody>
      </p:sp>
      <p:sp>
        <p:nvSpPr>
          <p:cNvPr id="22" name="任意多边形 21"/>
          <p:cNvSpPr>
            <a:spLocks noChangeArrowheads="1"/>
          </p:cNvSpPr>
          <p:nvPr/>
        </p:nvSpPr>
        <p:spPr bwMode="auto">
          <a:xfrm>
            <a:off x="-48683" y="2195871"/>
            <a:ext cx="1888067" cy="2725192"/>
          </a:xfrm>
          <a:custGeom>
            <a:avLst/>
            <a:gdLst>
              <a:gd name="T0" fmla="*/ 273082 w 1159484"/>
              <a:gd name="T1" fmla="*/ 1430 h 1674380"/>
              <a:gd name="T2" fmla="*/ 987290 w 1159484"/>
              <a:gd name="T3" fmla="*/ 329381 h 1674380"/>
              <a:gd name="T4" fmla="*/ 984657 w 1159484"/>
              <a:gd name="T5" fmla="*/ 1348867 h 1674380"/>
              <a:gd name="T6" fmla="*/ 0 w 1159484"/>
              <a:gd name="T7" fmla="*/ 1610184 h 1674380"/>
              <a:gd name="T8" fmla="*/ 3995 w 1159484"/>
              <a:gd name="T9" fmla="*/ 62973 h 1674380"/>
              <a:gd name="T10" fmla="*/ 273082 w 1159484"/>
              <a:gd name="T11" fmla="*/ 1430 h 1674380"/>
              <a:gd name="T12" fmla="*/ 0 60000 65536"/>
              <a:gd name="T13" fmla="*/ 0 60000 65536"/>
              <a:gd name="T14" fmla="*/ 0 60000 65536"/>
              <a:gd name="T15" fmla="*/ 0 60000 65536"/>
              <a:gd name="T16" fmla="*/ 0 60000 65536"/>
              <a:gd name="T17" fmla="*/ 0 60000 65536"/>
              <a:gd name="T18" fmla="*/ 0 w 1159484"/>
              <a:gd name="T19" fmla="*/ 0 h 1674380"/>
              <a:gd name="T20" fmla="*/ 1159484 w 1159484"/>
              <a:gd name="T21" fmla="*/ 1674380 h 1674380"/>
            </a:gdLst>
            <a:ahLst/>
            <a:cxnLst>
              <a:cxn ang="T12">
                <a:pos x="T0" y="T1"/>
              </a:cxn>
              <a:cxn ang="T13">
                <a:pos x="T2" y="T3"/>
              </a:cxn>
              <a:cxn ang="T14">
                <a:pos x="T4" y="T5"/>
              </a:cxn>
              <a:cxn ang="T15">
                <a:pos x="T6" y="T7"/>
              </a:cxn>
              <a:cxn ang="T16">
                <a:pos x="T8" y="T9"/>
              </a:cxn>
              <a:cxn ang="T17">
                <a:pos x="T10" y="T11"/>
              </a:cxn>
            </a:cxnLst>
            <a:rect l="T18" t="T19" r="T20" b="T21"/>
            <a:pathLst>
              <a:path w="1159484" h="1674380">
                <a:moveTo>
                  <a:pt x="273226" y="1430"/>
                </a:moveTo>
                <a:cubicBezTo>
                  <a:pt x="545324" y="-14516"/>
                  <a:pt x="815402" y="103404"/>
                  <a:pt x="987809" y="329296"/>
                </a:cubicBezTo>
                <a:cubicBezTo>
                  <a:pt x="1217686" y="630485"/>
                  <a:pt x="1216605" y="1048522"/>
                  <a:pt x="985175" y="1348519"/>
                </a:cubicBezTo>
                <a:cubicBezTo>
                  <a:pt x="753745" y="1648515"/>
                  <a:pt x="349672" y="1755668"/>
                  <a:pt x="0" y="1609769"/>
                </a:cubicBezTo>
                <a:lnTo>
                  <a:pt x="3997" y="62957"/>
                </a:lnTo>
                <a:cubicBezTo>
                  <a:pt x="91603" y="26935"/>
                  <a:pt x="182527" y="6745"/>
                  <a:pt x="273226" y="1430"/>
                </a:cubicBezTo>
                <a:close/>
              </a:path>
            </a:pathLst>
          </a:custGeom>
          <a:solidFill>
            <a:schemeClr val="tx2"/>
          </a:solidFill>
          <a:ln>
            <a:noFill/>
          </a:ln>
          <a:extLst/>
        </p:spPr>
        <p:txBody>
          <a:bodyPr lIns="0" tIns="0" rIns="146391" bIns="0" anchor="ctr"/>
          <a:lstStyle/>
          <a:p>
            <a:pPr defTabSz="620168" fontAlgn="base">
              <a:defRPr/>
            </a:pPr>
            <a:endParaRPr lang="zh-CN" altLang="en-US" sz="3867" kern="0" dirty="0">
              <a:solidFill>
                <a:srgbClr val="FFFFFF"/>
              </a:solidFill>
              <a:ea typeface="方正正中黑简体" pitchFamily="2" charset="-122"/>
            </a:endParaRPr>
          </a:p>
        </p:txBody>
      </p:sp>
      <p:sp>
        <p:nvSpPr>
          <p:cNvPr id="24" name="TextBox 4"/>
          <p:cNvSpPr txBox="1"/>
          <p:nvPr/>
        </p:nvSpPr>
        <p:spPr>
          <a:xfrm>
            <a:off x="174116" y="2756925"/>
            <a:ext cx="1107996" cy="923330"/>
          </a:xfrm>
          <a:prstGeom prst="rect">
            <a:avLst/>
          </a:prstGeom>
          <a:noFill/>
        </p:spPr>
        <p:txBody>
          <a:bodyPr wrap="none" rtlCol="0">
            <a:spAutoFit/>
          </a:bodyPr>
          <a:lstStyle/>
          <a:p>
            <a:pPr algn="ctr">
              <a:lnSpc>
                <a:spcPct val="150000"/>
              </a:lnSpc>
            </a:pPr>
            <a:r>
              <a:rPr lang="zh-CN" altLang="en-US" sz="3600" dirty="0">
                <a:solidFill>
                  <a:srgbClr val="FFFFFF"/>
                </a:solidFill>
                <a:latin typeface="微软雅黑" pitchFamily="34" charset="-122"/>
                <a:ea typeface="微软雅黑" pitchFamily="34" charset="-122"/>
              </a:rPr>
              <a:t>目录</a:t>
            </a:r>
            <a:endParaRPr lang="en-US" altLang="zh-CN" sz="3600" dirty="0">
              <a:solidFill>
                <a:srgbClr val="FFFFFF"/>
              </a:solidFill>
              <a:latin typeface="微软雅黑" pitchFamily="34" charset="-122"/>
              <a:ea typeface="微软雅黑" pitchFamily="34" charset="-122"/>
            </a:endParaRPr>
          </a:p>
        </p:txBody>
      </p:sp>
      <p:sp>
        <p:nvSpPr>
          <p:cNvPr id="25" name="TextBox 4"/>
          <p:cNvSpPr txBox="1"/>
          <p:nvPr/>
        </p:nvSpPr>
        <p:spPr>
          <a:xfrm>
            <a:off x="209381" y="3479350"/>
            <a:ext cx="1037463" cy="431015"/>
          </a:xfrm>
          <a:prstGeom prst="rect">
            <a:avLst/>
          </a:prstGeom>
          <a:noFill/>
        </p:spPr>
        <p:txBody>
          <a:bodyPr wrap="none" rtlCol="0">
            <a:spAutoFit/>
          </a:bodyPr>
          <a:lstStyle/>
          <a:p>
            <a:pPr algn="ctr">
              <a:lnSpc>
                <a:spcPct val="150000"/>
              </a:lnSpc>
            </a:pPr>
            <a:r>
              <a:rPr lang="en-US" altLang="zh-CN" sz="1467" dirty="0">
                <a:solidFill>
                  <a:srgbClr val="FFFFFF"/>
                </a:solidFill>
                <a:latin typeface="微软雅黑" pitchFamily="34" charset="-122"/>
                <a:ea typeface="微软雅黑" pitchFamily="34" charset="-122"/>
              </a:rPr>
              <a:t>CATALOG</a:t>
            </a:r>
          </a:p>
        </p:txBody>
      </p:sp>
      <p:pic>
        <p:nvPicPr>
          <p:cNvPr id="26" name="Picture 4" descr="C:\Users\Administrator\Desktop\春天\007-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258574">
            <a:off x="-592529" y="3255641"/>
            <a:ext cx="2396172" cy="3228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2234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900"/>
                                        <p:tgtEl>
                                          <p:spTgt spid="26"/>
                                        </p:tgtEl>
                                      </p:cBhvr>
                                    </p:animEffect>
                                  </p:childTnLst>
                                </p:cTn>
                              </p:par>
                            </p:childTnLst>
                          </p:cTn>
                        </p:par>
                        <p:par>
                          <p:cTn id="12" fill="hold">
                            <p:stCondLst>
                              <p:cond delay="1400"/>
                            </p:stCondLst>
                            <p:childTnLst>
                              <p:par>
                                <p:cTn id="13" presetID="14" presetClass="entr" presetSubtype="10" fill="hold" grpId="0" nodeType="afterEffect">
                                  <p:stCondLst>
                                    <p:cond delay="0"/>
                                  </p:stCondLst>
                                  <p:iterate type="lt">
                                    <p:tmPct val="10000"/>
                                  </p:iterate>
                                  <p:childTnLst>
                                    <p:set>
                                      <p:cBhvr>
                                        <p:cTn id="14" dur="1" fill="hold">
                                          <p:stCondLst>
                                            <p:cond delay="0"/>
                                          </p:stCondLst>
                                        </p:cTn>
                                        <p:tgtEl>
                                          <p:spTgt spid="24"/>
                                        </p:tgtEl>
                                        <p:attrNameLst>
                                          <p:attrName>style.visibility</p:attrName>
                                        </p:attrNameLst>
                                      </p:cBhvr>
                                      <p:to>
                                        <p:strVal val="visible"/>
                                      </p:to>
                                    </p:set>
                                    <p:animEffect transition="in" filter="randombar(horizontal)">
                                      <p:cBhvr>
                                        <p:cTn id="15" dur="500"/>
                                        <p:tgtEl>
                                          <p:spTgt spid="24"/>
                                        </p:tgtEl>
                                      </p:cBhvr>
                                    </p:animEffect>
                                  </p:childTnLst>
                                </p:cTn>
                              </p:par>
                            </p:childTnLst>
                          </p:cTn>
                        </p:par>
                        <p:par>
                          <p:cTn id="16" fill="hold">
                            <p:stCondLst>
                              <p:cond delay="1950"/>
                            </p:stCondLst>
                            <p:childTnLst>
                              <p:par>
                                <p:cTn id="17" presetID="14" presetClass="entr" presetSubtype="10" fill="hold" grpId="0" nodeType="afterEffect">
                                  <p:stCondLst>
                                    <p:cond delay="0"/>
                                  </p:stCondLst>
                                  <p:iterate type="lt">
                                    <p:tmPct val="10000"/>
                                  </p:iterate>
                                  <p:childTnLst>
                                    <p:set>
                                      <p:cBhvr>
                                        <p:cTn id="18" dur="1" fill="hold">
                                          <p:stCondLst>
                                            <p:cond delay="0"/>
                                          </p:stCondLst>
                                        </p:cTn>
                                        <p:tgtEl>
                                          <p:spTgt spid="25"/>
                                        </p:tgtEl>
                                        <p:attrNameLst>
                                          <p:attrName>style.visibility</p:attrName>
                                        </p:attrNameLst>
                                      </p:cBhvr>
                                      <p:to>
                                        <p:strVal val="visible"/>
                                      </p:to>
                                    </p:set>
                                    <p:animEffect transition="in" filter="randombar(horizontal)">
                                      <p:cBhvr>
                                        <p:cTn id="19" dur="500"/>
                                        <p:tgtEl>
                                          <p:spTgt spid="25"/>
                                        </p:tgtEl>
                                      </p:cBhvr>
                                    </p:animEffect>
                                  </p:childTnLst>
                                </p:cTn>
                              </p:par>
                            </p:childTnLst>
                          </p:cTn>
                        </p:par>
                        <p:par>
                          <p:cTn id="20" fill="hold">
                            <p:stCondLst>
                              <p:cond delay="2750"/>
                            </p:stCondLst>
                            <p:childTnLst>
                              <p:par>
                                <p:cTn id="21" presetID="2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par>
                          <p:cTn id="24" fill="hold">
                            <p:stCondLst>
                              <p:cond delay="3250"/>
                            </p:stCondLst>
                            <p:childTnLst>
                              <p:par>
                                <p:cTn id="25" presetID="53" presetClass="entr" presetSubtype="16"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par>
                          <p:cTn id="30" fill="hold">
                            <p:stCondLst>
                              <p:cond delay="3750"/>
                            </p:stCondLst>
                            <p:childTnLst>
                              <p:par>
                                <p:cTn id="31" presetID="16" presetClass="entr" presetSubtype="37"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arn(outVertical)">
                                      <p:cBhvr>
                                        <p:cTn id="33" dur="500"/>
                                        <p:tgtEl>
                                          <p:spTgt spid="4"/>
                                        </p:tgtEl>
                                      </p:cBhvr>
                                    </p:animEffect>
                                  </p:childTnLst>
                                </p:cTn>
                              </p:par>
                            </p:childTnLst>
                          </p:cTn>
                        </p:par>
                        <p:par>
                          <p:cTn id="34" fill="hold">
                            <p:stCondLst>
                              <p:cond delay="4250"/>
                            </p:stCondLst>
                            <p:childTnLst>
                              <p:par>
                                <p:cTn id="35" presetID="26" presetClass="emph" presetSubtype="0" fill="hold" grpId="1" nodeType="afterEffect">
                                  <p:stCondLst>
                                    <p:cond delay="0"/>
                                  </p:stCondLst>
                                  <p:childTnLst>
                                    <p:animEffect transition="out" filter="fade">
                                      <p:cBhvr>
                                        <p:cTn id="36" dur="500" tmFilter="0, 0; .2, .5; .8, .5; 1, 0"/>
                                        <p:tgtEl>
                                          <p:spTgt spid="4"/>
                                        </p:tgtEl>
                                      </p:cBhvr>
                                    </p:animEffect>
                                    <p:animScale>
                                      <p:cBhvr>
                                        <p:cTn id="37" dur="250" autoRev="1" fill="hold"/>
                                        <p:tgtEl>
                                          <p:spTgt spid="4"/>
                                        </p:tgtEl>
                                      </p:cBhvr>
                                      <p:by x="105000" y="105000"/>
                                    </p:animScale>
                                  </p:childTnLst>
                                </p:cTn>
                              </p:par>
                            </p:childTnLst>
                          </p:cTn>
                        </p:par>
                        <p:par>
                          <p:cTn id="38" fill="hold">
                            <p:stCondLst>
                              <p:cond delay="4750"/>
                            </p:stCondLst>
                            <p:childTnLst>
                              <p:par>
                                <p:cTn id="39" presetID="22" presetClass="entr" presetSubtype="8"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par>
                                <p:cTn id="42" presetID="22" presetClass="entr" presetSubtype="8"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par>
                          <p:cTn id="45" fill="hold">
                            <p:stCondLst>
                              <p:cond delay="5250"/>
                            </p:stCondLst>
                            <p:childTnLst>
                              <p:par>
                                <p:cTn id="46" presetID="53" presetClass="entr" presetSubtype="16" fill="hold" nodeType="after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p:cTn id="48" dur="500" fill="hold"/>
                                        <p:tgtEl>
                                          <p:spTgt spid="7"/>
                                        </p:tgtEl>
                                        <p:attrNameLst>
                                          <p:attrName>ppt_w</p:attrName>
                                        </p:attrNameLst>
                                      </p:cBhvr>
                                      <p:tavLst>
                                        <p:tav tm="0">
                                          <p:val>
                                            <p:fltVal val="0"/>
                                          </p:val>
                                        </p:tav>
                                        <p:tav tm="100000">
                                          <p:val>
                                            <p:strVal val="#ppt_w"/>
                                          </p:val>
                                        </p:tav>
                                      </p:tavLst>
                                    </p:anim>
                                    <p:anim calcmode="lin" valueType="num">
                                      <p:cBhvr>
                                        <p:cTn id="49" dur="500" fill="hold"/>
                                        <p:tgtEl>
                                          <p:spTgt spid="7"/>
                                        </p:tgtEl>
                                        <p:attrNameLst>
                                          <p:attrName>ppt_h</p:attrName>
                                        </p:attrNameLst>
                                      </p:cBhvr>
                                      <p:tavLst>
                                        <p:tav tm="0">
                                          <p:val>
                                            <p:fltVal val="0"/>
                                          </p:val>
                                        </p:tav>
                                        <p:tav tm="100000">
                                          <p:val>
                                            <p:strVal val="#ppt_h"/>
                                          </p:val>
                                        </p:tav>
                                      </p:tavLst>
                                    </p:anim>
                                    <p:animEffect transition="in" filter="fade">
                                      <p:cBhvr>
                                        <p:cTn id="50" dur="500"/>
                                        <p:tgtEl>
                                          <p:spTgt spid="7"/>
                                        </p:tgtEl>
                                      </p:cBhvr>
                                    </p:animEffect>
                                  </p:childTnLst>
                                </p:cTn>
                              </p:par>
                            </p:childTnLst>
                          </p:cTn>
                        </p:par>
                        <p:par>
                          <p:cTn id="51" fill="hold">
                            <p:stCondLst>
                              <p:cond delay="5750"/>
                            </p:stCondLst>
                            <p:childTnLst>
                              <p:par>
                                <p:cTn id="52" presetID="16" presetClass="entr" presetSubtype="37" fill="hold" grpId="0"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barn(outVertical)">
                                      <p:cBhvr>
                                        <p:cTn id="54" dur="500"/>
                                        <p:tgtEl>
                                          <p:spTgt spid="8"/>
                                        </p:tgtEl>
                                      </p:cBhvr>
                                    </p:animEffect>
                                  </p:childTnLst>
                                </p:cTn>
                              </p:par>
                            </p:childTnLst>
                          </p:cTn>
                        </p:par>
                        <p:par>
                          <p:cTn id="55" fill="hold">
                            <p:stCondLst>
                              <p:cond delay="6250"/>
                            </p:stCondLst>
                            <p:childTnLst>
                              <p:par>
                                <p:cTn id="56" presetID="26" presetClass="emph" presetSubtype="0" fill="hold" grpId="1" nodeType="afterEffect">
                                  <p:stCondLst>
                                    <p:cond delay="0"/>
                                  </p:stCondLst>
                                  <p:childTnLst>
                                    <p:animEffect transition="out" filter="fade">
                                      <p:cBhvr>
                                        <p:cTn id="57" dur="500" tmFilter="0, 0; .2, .5; .8, .5; 1, 0"/>
                                        <p:tgtEl>
                                          <p:spTgt spid="8"/>
                                        </p:tgtEl>
                                      </p:cBhvr>
                                    </p:animEffect>
                                    <p:animScale>
                                      <p:cBhvr>
                                        <p:cTn id="58" dur="250" autoRev="1" fill="hold"/>
                                        <p:tgtEl>
                                          <p:spTgt spid="8"/>
                                        </p:tgtEl>
                                      </p:cBhvr>
                                      <p:by x="105000" y="105000"/>
                                    </p:animScale>
                                  </p:childTnLst>
                                </p:cTn>
                              </p:par>
                            </p:childTnLst>
                          </p:cTn>
                        </p:par>
                        <p:par>
                          <p:cTn id="59" fill="hold">
                            <p:stCondLst>
                              <p:cond delay="6750"/>
                            </p:stCondLst>
                            <p:childTnLst>
                              <p:par>
                                <p:cTn id="60" presetID="22" presetClass="entr" presetSubtype="8"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par>
                                <p:cTn id="63" presetID="22" presetClass="entr" presetSubtype="8" fill="hold"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left)">
                                      <p:cBhvr>
                                        <p:cTn id="65" dur="500"/>
                                        <p:tgtEl>
                                          <p:spTgt spid="10"/>
                                        </p:tgtEl>
                                      </p:cBhvr>
                                    </p:animEffect>
                                  </p:childTnLst>
                                </p:cTn>
                              </p:par>
                            </p:childTnLst>
                          </p:cTn>
                        </p:par>
                        <p:par>
                          <p:cTn id="66" fill="hold">
                            <p:stCondLst>
                              <p:cond delay="7250"/>
                            </p:stCondLst>
                            <p:childTnLst>
                              <p:par>
                                <p:cTn id="67" presetID="53" presetClass="entr" presetSubtype="16" fill="hold" nodeType="afterEffect">
                                  <p:stCondLst>
                                    <p:cond delay="0"/>
                                  </p:stCondLst>
                                  <p:childTnLst>
                                    <p:set>
                                      <p:cBhvr>
                                        <p:cTn id="68" dur="1" fill="hold">
                                          <p:stCondLst>
                                            <p:cond delay="0"/>
                                          </p:stCondLst>
                                        </p:cTn>
                                        <p:tgtEl>
                                          <p:spTgt spid="11"/>
                                        </p:tgtEl>
                                        <p:attrNameLst>
                                          <p:attrName>style.visibility</p:attrName>
                                        </p:attrNameLst>
                                      </p:cBhvr>
                                      <p:to>
                                        <p:strVal val="visible"/>
                                      </p:to>
                                    </p:set>
                                    <p:anim calcmode="lin" valueType="num">
                                      <p:cBhvr>
                                        <p:cTn id="69" dur="500" fill="hold"/>
                                        <p:tgtEl>
                                          <p:spTgt spid="11"/>
                                        </p:tgtEl>
                                        <p:attrNameLst>
                                          <p:attrName>ppt_w</p:attrName>
                                        </p:attrNameLst>
                                      </p:cBhvr>
                                      <p:tavLst>
                                        <p:tav tm="0">
                                          <p:val>
                                            <p:fltVal val="0"/>
                                          </p:val>
                                        </p:tav>
                                        <p:tav tm="100000">
                                          <p:val>
                                            <p:strVal val="#ppt_w"/>
                                          </p:val>
                                        </p:tav>
                                      </p:tavLst>
                                    </p:anim>
                                    <p:anim calcmode="lin" valueType="num">
                                      <p:cBhvr>
                                        <p:cTn id="70" dur="500" fill="hold"/>
                                        <p:tgtEl>
                                          <p:spTgt spid="11"/>
                                        </p:tgtEl>
                                        <p:attrNameLst>
                                          <p:attrName>ppt_h</p:attrName>
                                        </p:attrNameLst>
                                      </p:cBhvr>
                                      <p:tavLst>
                                        <p:tav tm="0">
                                          <p:val>
                                            <p:fltVal val="0"/>
                                          </p:val>
                                        </p:tav>
                                        <p:tav tm="100000">
                                          <p:val>
                                            <p:strVal val="#ppt_h"/>
                                          </p:val>
                                        </p:tav>
                                      </p:tavLst>
                                    </p:anim>
                                    <p:animEffect transition="in" filter="fade">
                                      <p:cBhvr>
                                        <p:cTn id="71" dur="500"/>
                                        <p:tgtEl>
                                          <p:spTgt spid="11"/>
                                        </p:tgtEl>
                                      </p:cBhvr>
                                    </p:animEffect>
                                  </p:childTnLst>
                                </p:cTn>
                              </p:par>
                            </p:childTnLst>
                          </p:cTn>
                        </p:par>
                        <p:par>
                          <p:cTn id="72" fill="hold">
                            <p:stCondLst>
                              <p:cond delay="7750"/>
                            </p:stCondLst>
                            <p:childTnLst>
                              <p:par>
                                <p:cTn id="73" presetID="16" presetClass="entr" presetSubtype="37"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barn(outVertical)">
                                      <p:cBhvr>
                                        <p:cTn id="75" dur="500"/>
                                        <p:tgtEl>
                                          <p:spTgt spid="12"/>
                                        </p:tgtEl>
                                      </p:cBhvr>
                                    </p:animEffect>
                                  </p:childTnLst>
                                </p:cTn>
                              </p:par>
                            </p:childTnLst>
                          </p:cTn>
                        </p:par>
                        <p:par>
                          <p:cTn id="76" fill="hold">
                            <p:stCondLst>
                              <p:cond delay="8250"/>
                            </p:stCondLst>
                            <p:childTnLst>
                              <p:par>
                                <p:cTn id="77" presetID="26" presetClass="emph" presetSubtype="0" fill="hold" grpId="1" nodeType="afterEffect">
                                  <p:stCondLst>
                                    <p:cond delay="0"/>
                                  </p:stCondLst>
                                  <p:childTnLst>
                                    <p:animEffect transition="out" filter="fade">
                                      <p:cBhvr>
                                        <p:cTn id="78" dur="500" tmFilter="0, 0; .2, .5; .8, .5; 1, 0"/>
                                        <p:tgtEl>
                                          <p:spTgt spid="12"/>
                                        </p:tgtEl>
                                      </p:cBhvr>
                                    </p:animEffect>
                                    <p:animScale>
                                      <p:cBhvr>
                                        <p:cTn id="79" dur="250" autoRev="1" fill="hold"/>
                                        <p:tgtEl>
                                          <p:spTgt spid="12"/>
                                        </p:tgtEl>
                                      </p:cBhvr>
                                      <p:by x="105000" y="105000"/>
                                    </p:animScale>
                                  </p:childTnLst>
                                </p:cTn>
                              </p:par>
                            </p:childTnLst>
                          </p:cTn>
                        </p:par>
                        <p:par>
                          <p:cTn id="80" fill="hold">
                            <p:stCondLst>
                              <p:cond delay="8750"/>
                            </p:stCondLst>
                            <p:childTnLst>
                              <p:par>
                                <p:cTn id="81" presetID="22" presetClass="entr" presetSubtype="8" fill="hold" grpId="0" nodeType="after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wipe(left)">
                                      <p:cBhvr>
                                        <p:cTn id="83" dur="500"/>
                                        <p:tgtEl>
                                          <p:spTgt spid="13"/>
                                        </p:tgtEl>
                                      </p:cBhvr>
                                    </p:animEffect>
                                  </p:childTnLst>
                                </p:cTn>
                              </p:par>
                              <p:par>
                                <p:cTn id="84" presetID="22" presetClass="entr" presetSubtype="8" fill="hold" nodeType="with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wipe(left)">
                                      <p:cBhvr>
                                        <p:cTn id="86" dur="500"/>
                                        <p:tgtEl>
                                          <p:spTgt spid="14"/>
                                        </p:tgtEl>
                                      </p:cBhvr>
                                    </p:animEffect>
                                  </p:childTnLst>
                                </p:cTn>
                              </p:par>
                            </p:childTnLst>
                          </p:cTn>
                        </p:par>
                        <p:par>
                          <p:cTn id="87" fill="hold">
                            <p:stCondLst>
                              <p:cond delay="9250"/>
                            </p:stCondLst>
                            <p:childTnLst>
                              <p:par>
                                <p:cTn id="88" presetID="53" presetClass="entr" presetSubtype="16" fill="hold" nodeType="afterEffect">
                                  <p:stCondLst>
                                    <p:cond delay="0"/>
                                  </p:stCondLst>
                                  <p:childTnLst>
                                    <p:set>
                                      <p:cBhvr>
                                        <p:cTn id="89" dur="1" fill="hold">
                                          <p:stCondLst>
                                            <p:cond delay="0"/>
                                          </p:stCondLst>
                                        </p:cTn>
                                        <p:tgtEl>
                                          <p:spTgt spid="15"/>
                                        </p:tgtEl>
                                        <p:attrNameLst>
                                          <p:attrName>style.visibility</p:attrName>
                                        </p:attrNameLst>
                                      </p:cBhvr>
                                      <p:to>
                                        <p:strVal val="visible"/>
                                      </p:to>
                                    </p:set>
                                    <p:anim calcmode="lin" valueType="num">
                                      <p:cBhvr>
                                        <p:cTn id="90" dur="500" fill="hold"/>
                                        <p:tgtEl>
                                          <p:spTgt spid="15"/>
                                        </p:tgtEl>
                                        <p:attrNameLst>
                                          <p:attrName>ppt_w</p:attrName>
                                        </p:attrNameLst>
                                      </p:cBhvr>
                                      <p:tavLst>
                                        <p:tav tm="0">
                                          <p:val>
                                            <p:fltVal val="0"/>
                                          </p:val>
                                        </p:tav>
                                        <p:tav tm="100000">
                                          <p:val>
                                            <p:strVal val="#ppt_w"/>
                                          </p:val>
                                        </p:tav>
                                      </p:tavLst>
                                    </p:anim>
                                    <p:anim calcmode="lin" valueType="num">
                                      <p:cBhvr>
                                        <p:cTn id="91" dur="500" fill="hold"/>
                                        <p:tgtEl>
                                          <p:spTgt spid="15"/>
                                        </p:tgtEl>
                                        <p:attrNameLst>
                                          <p:attrName>ppt_h</p:attrName>
                                        </p:attrNameLst>
                                      </p:cBhvr>
                                      <p:tavLst>
                                        <p:tav tm="0">
                                          <p:val>
                                            <p:fltVal val="0"/>
                                          </p:val>
                                        </p:tav>
                                        <p:tav tm="100000">
                                          <p:val>
                                            <p:strVal val="#ppt_h"/>
                                          </p:val>
                                        </p:tav>
                                      </p:tavLst>
                                    </p:anim>
                                    <p:animEffect transition="in" filter="fade">
                                      <p:cBhvr>
                                        <p:cTn id="92" dur="500"/>
                                        <p:tgtEl>
                                          <p:spTgt spid="15"/>
                                        </p:tgtEl>
                                      </p:cBhvr>
                                    </p:animEffect>
                                  </p:childTnLst>
                                </p:cTn>
                              </p:par>
                            </p:childTnLst>
                          </p:cTn>
                        </p:par>
                        <p:par>
                          <p:cTn id="93" fill="hold">
                            <p:stCondLst>
                              <p:cond delay="9750"/>
                            </p:stCondLst>
                            <p:childTnLst>
                              <p:par>
                                <p:cTn id="94" presetID="16" presetClass="entr" presetSubtype="37" fill="hold" grpId="0" nodeType="after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barn(outVertical)">
                                      <p:cBhvr>
                                        <p:cTn id="96" dur="500"/>
                                        <p:tgtEl>
                                          <p:spTgt spid="16"/>
                                        </p:tgtEl>
                                      </p:cBhvr>
                                    </p:animEffect>
                                  </p:childTnLst>
                                </p:cTn>
                              </p:par>
                            </p:childTnLst>
                          </p:cTn>
                        </p:par>
                        <p:par>
                          <p:cTn id="97" fill="hold">
                            <p:stCondLst>
                              <p:cond delay="10250"/>
                            </p:stCondLst>
                            <p:childTnLst>
                              <p:par>
                                <p:cTn id="98" presetID="26" presetClass="emph" presetSubtype="0" fill="hold" grpId="1" nodeType="afterEffect">
                                  <p:stCondLst>
                                    <p:cond delay="0"/>
                                  </p:stCondLst>
                                  <p:childTnLst>
                                    <p:animEffect transition="out" filter="fade">
                                      <p:cBhvr>
                                        <p:cTn id="99" dur="500" tmFilter="0, 0; .2, .5; .8, .5; 1, 0"/>
                                        <p:tgtEl>
                                          <p:spTgt spid="16"/>
                                        </p:tgtEl>
                                      </p:cBhvr>
                                    </p:animEffect>
                                    <p:animScale>
                                      <p:cBhvr>
                                        <p:cTn id="100" dur="250" autoRev="1" fill="hold"/>
                                        <p:tgtEl>
                                          <p:spTgt spid="16"/>
                                        </p:tgtEl>
                                      </p:cBhvr>
                                      <p:by x="105000" y="105000"/>
                                    </p:animScale>
                                  </p:childTnLst>
                                </p:cTn>
                              </p:par>
                            </p:childTnLst>
                          </p:cTn>
                        </p:par>
                        <p:par>
                          <p:cTn id="101" fill="hold">
                            <p:stCondLst>
                              <p:cond delay="10750"/>
                            </p:stCondLst>
                            <p:childTnLst>
                              <p:par>
                                <p:cTn id="102" presetID="22" presetClass="entr" presetSubtype="8" fill="hold" grpId="0" nodeType="after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wipe(left)">
                                      <p:cBhvr>
                                        <p:cTn id="104" dur="500"/>
                                        <p:tgtEl>
                                          <p:spTgt spid="17"/>
                                        </p:tgtEl>
                                      </p:cBhvr>
                                    </p:animEffect>
                                  </p:childTnLst>
                                </p:cTn>
                              </p:par>
                              <p:par>
                                <p:cTn id="105" presetID="22" presetClass="entr" presetSubtype="8" fill="hold" nodeType="with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wipe(left)">
                                      <p:cBhvr>
                                        <p:cTn id="107" dur="500"/>
                                        <p:tgtEl>
                                          <p:spTgt spid="18"/>
                                        </p:tgtEl>
                                      </p:cBhvr>
                                    </p:animEffect>
                                  </p:childTnLst>
                                </p:cTn>
                              </p:par>
                            </p:childTnLst>
                          </p:cTn>
                        </p:par>
                        <p:par>
                          <p:cTn id="108" fill="hold">
                            <p:stCondLst>
                              <p:cond delay="11250"/>
                            </p:stCondLst>
                            <p:childTnLst>
                              <p:par>
                                <p:cTn id="109" presetID="53" presetClass="entr" presetSubtype="16" fill="hold" nodeType="afterEffect">
                                  <p:stCondLst>
                                    <p:cond delay="0"/>
                                  </p:stCondLst>
                                  <p:childTnLst>
                                    <p:set>
                                      <p:cBhvr>
                                        <p:cTn id="110" dur="1" fill="hold">
                                          <p:stCondLst>
                                            <p:cond delay="0"/>
                                          </p:stCondLst>
                                        </p:cTn>
                                        <p:tgtEl>
                                          <p:spTgt spid="19"/>
                                        </p:tgtEl>
                                        <p:attrNameLst>
                                          <p:attrName>style.visibility</p:attrName>
                                        </p:attrNameLst>
                                      </p:cBhvr>
                                      <p:to>
                                        <p:strVal val="visible"/>
                                      </p:to>
                                    </p:set>
                                    <p:anim calcmode="lin" valueType="num">
                                      <p:cBhvr>
                                        <p:cTn id="111" dur="500" fill="hold"/>
                                        <p:tgtEl>
                                          <p:spTgt spid="19"/>
                                        </p:tgtEl>
                                        <p:attrNameLst>
                                          <p:attrName>ppt_w</p:attrName>
                                        </p:attrNameLst>
                                      </p:cBhvr>
                                      <p:tavLst>
                                        <p:tav tm="0">
                                          <p:val>
                                            <p:fltVal val="0"/>
                                          </p:val>
                                        </p:tav>
                                        <p:tav tm="100000">
                                          <p:val>
                                            <p:strVal val="#ppt_w"/>
                                          </p:val>
                                        </p:tav>
                                      </p:tavLst>
                                    </p:anim>
                                    <p:anim calcmode="lin" valueType="num">
                                      <p:cBhvr>
                                        <p:cTn id="112" dur="500" fill="hold"/>
                                        <p:tgtEl>
                                          <p:spTgt spid="19"/>
                                        </p:tgtEl>
                                        <p:attrNameLst>
                                          <p:attrName>ppt_h</p:attrName>
                                        </p:attrNameLst>
                                      </p:cBhvr>
                                      <p:tavLst>
                                        <p:tav tm="0">
                                          <p:val>
                                            <p:fltVal val="0"/>
                                          </p:val>
                                        </p:tav>
                                        <p:tav tm="100000">
                                          <p:val>
                                            <p:strVal val="#ppt_h"/>
                                          </p:val>
                                        </p:tav>
                                      </p:tavLst>
                                    </p:anim>
                                    <p:animEffect transition="in" filter="fade">
                                      <p:cBhvr>
                                        <p:cTn id="113" dur="500"/>
                                        <p:tgtEl>
                                          <p:spTgt spid="19"/>
                                        </p:tgtEl>
                                      </p:cBhvr>
                                    </p:animEffect>
                                  </p:childTnLst>
                                </p:cTn>
                              </p:par>
                            </p:childTnLst>
                          </p:cTn>
                        </p:par>
                        <p:par>
                          <p:cTn id="114" fill="hold">
                            <p:stCondLst>
                              <p:cond delay="11750"/>
                            </p:stCondLst>
                            <p:childTnLst>
                              <p:par>
                                <p:cTn id="115" presetID="16" presetClass="entr" presetSubtype="37" fill="hold" grpId="0" nodeType="afterEffect">
                                  <p:stCondLst>
                                    <p:cond delay="0"/>
                                  </p:stCondLst>
                                  <p:childTnLst>
                                    <p:set>
                                      <p:cBhvr>
                                        <p:cTn id="116" dur="1" fill="hold">
                                          <p:stCondLst>
                                            <p:cond delay="0"/>
                                          </p:stCondLst>
                                        </p:cTn>
                                        <p:tgtEl>
                                          <p:spTgt spid="20"/>
                                        </p:tgtEl>
                                        <p:attrNameLst>
                                          <p:attrName>style.visibility</p:attrName>
                                        </p:attrNameLst>
                                      </p:cBhvr>
                                      <p:to>
                                        <p:strVal val="visible"/>
                                      </p:to>
                                    </p:set>
                                    <p:animEffect transition="in" filter="barn(outVertical)">
                                      <p:cBhvr>
                                        <p:cTn id="117" dur="500"/>
                                        <p:tgtEl>
                                          <p:spTgt spid="20"/>
                                        </p:tgtEl>
                                      </p:cBhvr>
                                    </p:animEffect>
                                  </p:childTnLst>
                                </p:cTn>
                              </p:par>
                            </p:childTnLst>
                          </p:cTn>
                        </p:par>
                        <p:par>
                          <p:cTn id="118" fill="hold">
                            <p:stCondLst>
                              <p:cond delay="12250"/>
                            </p:stCondLst>
                            <p:childTnLst>
                              <p:par>
                                <p:cTn id="119" presetID="26" presetClass="emph" presetSubtype="0" fill="hold" grpId="1" nodeType="afterEffect">
                                  <p:stCondLst>
                                    <p:cond delay="0"/>
                                  </p:stCondLst>
                                  <p:childTnLst>
                                    <p:animEffect transition="out" filter="fade">
                                      <p:cBhvr>
                                        <p:cTn id="120" dur="500" tmFilter="0, 0; .2, .5; .8, .5; 1, 0"/>
                                        <p:tgtEl>
                                          <p:spTgt spid="20"/>
                                        </p:tgtEl>
                                      </p:cBhvr>
                                    </p:animEffect>
                                    <p:animScale>
                                      <p:cBhvr>
                                        <p:cTn id="121" dur="250" autoRev="1" fill="hold"/>
                                        <p:tgtEl>
                                          <p:spTgt spid="20"/>
                                        </p:tgtEl>
                                      </p:cBhvr>
                                      <p:by x="105000" y="105000"/>
                                    </p:animScale>
                                  </p:childTnLst>
                                </p:cTn>
                              </p:par>
                            </p:childTnLst>
                          </p:cTn>
                        </p:par>
                        <p:par>
                          <p:cTn id="122" fill="hold">
                            <p:stCondLst>
                              <p:cond delay="12750"/>
                            </p:stCondLst>
                            <p:childTnLst>
                              <p:par>
                                <p:cTn id="123" presetID="22" presetClass="entr" presetSubtype="8" fill="hold" grpId="0" nodeType="afterEffect">
                                  <p:stCondLst>
                                    <p:cond delay="0"/>
                                  </p:stCondLst>
                                  <p:childTnLst>
                                    <p:set>
                                      <p:cBhvr>
                                        <p:cTn id="124" dur="1" fill="hold">
                                          <p:stCondLst>
                                            <p:cond delay="0"/>
                                          </p:stCondLst>
                                        </p:cTn>
                                        <p:tgtEl>
                                          <p:spTgt spid="21"/>
                                        </p:tgtEl>
                                        <p:attrNameLst>
                                          <p:attrName>style.visibility</p:attrName>
                                        </p:attrNameLst>
                                      </p:cBhvr>
                                      <p:to>
                                        <p:strVal val="visible"/>
                                      </p:to>
                                    </p:set>
                                    <p:animEffect transition="in" filter="wipe(left)">
                                      <p:cBhvr>
                                        <p:cTn id="1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8" grpId="0" animBg="1"/>
      <p:bldP spid="8" grpId="1" animBg="1"/>
      <p:bldP spid="9" grpId="0"/>
      <p:bldP spid="12" grpId="0" animBg="1"/>
      <p:bldP spid="12" grpId="1" animBg="1"/>
      <p:bldP spid="13" grpId="0"/>
      <p:bldP spid="16" grpId="0" animBg="1"/>
      <p:bldP spid="16" grpId="1" animBg="1"/>
      <p:bldP spid="17" grpId="0"/>
      <p:bldP spid="20" grpId="0" animBg="1"/>
      <p:bldP spid="20" grpId="1" animBg="1"/>
      <p:bldP spid="21" grpId="0"/>
      <p:bldP spid="22" grpId="0" animBg="1"/>
      <p:bldP spid="24"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8">
            <a:extLst>
              <a:ext uri="{FF2B5EF4-FFF2-40B4-BE49-F238E27FC236}">
                <a16:creationId xmlns:a16="http://schemas.microsoft.com/office/drawing/2014/main" id="{FADA1B81-4C27-4F13-B4AC-869C3D1FDB56}"/>
              </a:ext>
            </a:extLst>
          </p:cNvPr>
          <p:cNvSpPr txBox="1">
            <a:spLocks noChangeArrowheads="1"/>
          </p:cNvSpPr>
          <p:nvPr/>
        </p:nvSpPr>
        <p:spPr bwMode="auto">
          <a:xfrm>
            <a:off x="416859" y="2459504"/>
            <a:ext cx="1135828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2000" dirty="0">
                <a:solidFill>
                  <a:schemeClr val="accent1"/>
                </a:solidFill>
                <a:latin typeface="Agency FB" panose="020B0503020202020204" pitchFamily="34" charset="0"/>
              </a:rPr>
              <a:t>7.2.4</a:t>
            </a:r>
            <a:r>
              <a:rPr lang="zh-CN" altLang="en-US" sz="12000" dirty="0">
                <a:solidFill>
                  <a:schemeClr val="accent1"/>
                </a:solidFill>
                <a:latin typeface="Agency FB" panose="020B0503020202020204" pitchFamily="34" charset="0"/>
              </a:rPr>
              <a:t>测试步骤</a:t>
            </a:r>
          </a:p>
        </p:txBody>
      </p:sp>
    </p:spTree>
    <p:extLst>
      <p:ext uri="{BB962C8B-B14F-4D97-AF65-F5344CB8AC3E}">
        <p14:creationId xmlns:p14="http://schemas.microsoft.com/office/powerpoint/2010/main" val="305126862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7.2.4</a:t>
            </a:r>
            <a:r>
              <a:rPr lang="zh-CN" altLang="en-US" dirty="0"/>
              <a:t>测试步骤</a:t>
            </a:r>
          </a:p>
        </p:txBody>
      </p:sp>
      <p:pic>
        <p:nvPicPr>
          <p:cNvPr id="3" name="图片 2">
            <a:extLst>
              <a:ext uri="{FF2B5EF4-FFF2-40B4-BE49-F238E27FC236}">
                <a16:creationId xmlns:a16="http://schemas.microsoft.com/office/drawing/2014/main" id="{8A3AA6E6-94C6-4065-8527-F7D2702DAF3B}"/>
              </a:ext>
            </a:extLst>
          </p:cNvPr>
          <p:cNvPicPr>
            <a:picLocks noChangeAspect="1"/>
          </p:cNvPicPr>
          <p:nvPr/>
        </p:nvPicPr>
        <p:blipFill>
          <a:blip r:embed="rId3"/>
          <a:stretch>
            <a:fillRect/>
          </a:stretch>
        </p:blipFill>
        <p:spPr>
          <a:xfrm>
            <a:off x="647700" y="1804987"/>
            <a:ext cx="10896600" cy="3248025"/>
          </a:xfrm>
          <a:prstGeom prst="rect">
            <a:avLst/>
          </a:prstGeom>
        </p:spPr>
      </p:pic>
    </p:spTree>
    <p:extLst>
      <p:ext uri="{BB962C8B-B14F-4D97-AF65-F5344CB8AC3E}">
        <p14:creationId xmlns:p14="http://schemas.microsoft.com/office/powerpoint/2010/main" val="417881013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7.2.4</a:t>
            </a:r>
            <a:r>
              <a:rPr lang="zh-CN" altLang="en-US" dirty="0"/>
              <a:t>测试步骤</a:t>
            </a:r>
          </a:p>
        </p:txBody>
      </p:sp>
      <p:sp>
        <p:nvSpPr>
          <p:cNvPr id="15" name="矩形 14">
            <a:extLst>
              <a:ext uri="{FF2B5EF4-FFF2-40B4-BE49-F238E27FC236}">
                <a16:creationId xmlns:a16="http://schemas.microsoft.com/office/drawing/2014/main" id="{3D49D2ED-58A0-496B-9027-2E00B9112454}"/>
              </a:ext>
            </a:extLst>
          </p:cNvPr>
          <p:cNvSpPr/>
          <p:nvPr/>
        </p:nvSpPr>
        <p:spPr>
          <a:xfrm>
            <a:off x="1415713" y="930249"/>
            <a:ext cx="9441677" cy="2869183"/>
          </a:xfrm>
          <a:prstGeom prst="rect">
            <a:avLst/>
          </a:prstGeom>
        </p:spPr>
        <p:txBody>
          <a:bodyPr wrap="square">
            <a:spAutoFit/>
          </a:bodyPr>
          <a:lstStyle/>
          <a:p>
            <a:pPr>
              <a:lnSpc>
                <a:spcPts val="3400"/>
              </a:lnSpc>
              <a:spcBef>
                <a:spcPts val="600"/>
              </a:spcBef>
              <a:defRPr/>
            </a:pPr>
            <a:endParaRPr lang="en-US" altLang="zh-CN" sz="2000" b="1" dirty="0">
              <a:latin typeface="+mn-ea"/>
            </a:endParaRPr>
          </a:p>
          <a:p>
            <a:pPr indent="457200">
              <a:lnSpc>
                <a:spcPts val="3500"/>
              </a:lnSpc>
              <a:spcBef>
                <a:spcPts val="600"/>
              </a:spcBef>
              <a:defRPr/>
            </a:pPr>
            <a:r>
              <a:rPr lang="zh-CN" altLang="zh-CN" dirty="0">
                <a:latin typeface="+mn-ea"/>
              </a:rPr>
              <a:t>在设计得好的软件系统中，每个模块完成一个清晰定义的子功能，而且这个子功能和同级其他模块的功能之间没有相互依赖关系。因此，有可能把每个模块作为一个单独的实体来测试，而且通常比较容易设计检验模块正确性的测试方案。</a:t>
            </a:r>
            <a:endParaRPr lang="en-US" altLang="zh-CN" dirty="0">
              <a:latin typeface="+mn-ea"/>
            </a:endParaRPr>
          </a:p>
          <a:p>
            <a:pPr indent="457200">
              <a:lnSpc>
                <a:spcPts val="3500"/>
              </a:lnSpc>
              <a:spcBef>
                <a:spcPts val="600"/>
              </a:spcBef>
              <a:defRPr/>
            </a:pPr>
            <a:r>
              <a:rPr lang="zh-CN" altLang="zh-CN" dirty="0">
                <a:latin typeface="+mn-ea"/>
              </a:rPr>
              <a:t>模块测试的目的是保证每个模块作为一个单元能正确运行，所以模块测试通常又称为</a:t>
            </a:r>
            <a:r>
              <a:rPr lang="zh-CN" altLang="zh-CN" b="1" dirty="0">
                <a:solidFill>
                  <a:schemeClr val="accent2"/>
                </a:solidFill>
                <a:latin typeface="+mn-ea"/>
              </a:rPr>
              <a:t>单元测试</a:t>
            </a:r>
            <a:r>
              <a:rPr lang="zh-CN" altLang="zh-CN" dirty="0">
                <a:latin typeface="+mn-ea"/>
              </a:rPr>
              <a:t>。在这个测试步骤中所发现的往往是编码和详细设计的错误。</a:t>
            </a:r>
            <a:endParaRPr lang="en-US" altLang="zh-CN" dirty="0">
              <a:latin typeface="+mn-ea"/>
            </a:endParaRPr>
          </a:p>
        </p:txBody>
      </p:sp>
      <p:sp>
        <p:nvSpPr>
          <p:cNvPr id="3" name="文本框 2">
            <a:extLst>
              <a:ext uri="{FF2B5EF4-FFF2-40B4-BE49-F238E27FC236}">
                <a16:creationId xmlns:a16="http://schemas.microsoft.com/office/drawing/2014/main" id="{445D45E8-9A46-4369-B4FB-67695A37C18D}"/>
              </a:ext>
            </a:extLst>
          </p:cNvPr>
          <p:cNvSpPr txBox="1"/>
          <p:nvPr/>
        </p:nvSpPr>
        <p:spPr>
          <a:xfrm>
            <a:off x="1415713" y="930249"/>
            <a:ext cx="4909351" cy="369332"/>
          </a:xfrm>
          <a:prstGeom prst="rect">
            <a:avLst/>
          </a:prstGeom>
          <a:noFill/>
        </p:spPr>
        <p:txBody>
          <a:bodyPr wrap="square" rtlCol="0">
            <a:spAutoFit/>
          </a:bodyPr>
          <a:lstStyle/>
          <a:p>
            <a:r>
              <a:rPr lang="en-US" altLang="zh-CN" b="1" dirty="0">
                <a:latin typeface="+mn-ea"/>
              </a:rPr>
              <a:t>1.</a:t>
            </a:r>
            <a:r>
              <a:rPr lang="zh-CN" altLang="en-US" b="1" dirty="0">
                <a:latin typeface="+mn-ea"/>
              </a:rPr>
              <a:t>模块测试（也称单元测试）</a:t>
            </a:r>
            <a:endParaRPr lang="zh-CN" altLang="en-US" dirty="0"/>
          </a:p>
        </p:txBody>
      </p:sp>
    </p:spTree>
    <p:extLst>
      <p:ext uri="{BB962C8B-B14F-4D97-AF65-F5344CB8AC3E}">
        <p14:creationId xmlns:p14="http://schemas.microsoft.com/office/powerpoint/2010/main" val="98064150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7.2.4</a:t>
            </a:r>
            <a:r>
              <a:rPr lang="zh-CN" altLang="en-US" dirty="0"/>
              <a:t>测试步骤</a:t>
            </a:r>
          </a:p>
        </p:txBody>
      </p:sp>
      <p:sp>
        <p:nvSpPr>
          <p:cNvPr id="3" name="文本框 2">
            <a:extLst>
              <a:ext uri="{FF2B5EF4-FFF2-40B4-BE49-F238E27FC236}">
                <a16:creationId xmlns:a16="http://schemas.microsoft.com/office/drawing/2014/main" id="{445D45E8-9A46-4369-B4FB-67695A37C18D}"/>
              </a:ext>
            </a:extLst>
          </p:cNvPr>
          <p:cNvSpPr txBox="1"/>
          <p:nvPr/>
        </p:nvSpPr>
        <p:spPr>
          <a:xfrm>
            <a:off x="1415713" y="930249"/>
            <a:ext cx="4909351" cy="369332"/>
          </a:xfrm>
          <a:prstGeom prst="rect">
            <a:avLst/>
          </a:prstGeom>
          <a:noFill/>
        </p:spPr>
        <p:txBody>
          <a:bodyPr wrap="square" rtlCol="0">
            <a:spAutoFit/>
          </a:bodyPr>
          <a:lstStyle/>
          <a:p>
            <a:r>
              <a:rPr lang="zh-CN" altLang="en-US" b="1" dirty="0">
                <a:latin typeface="+mn-ea"/>
              </a:rPr>
              <a:t>（</a:t>
            </a:r>
            <a:r>
              <a:rPr lang="en-US" altLang="zh-CN" b="1" dirty="0">
                <a:latin typeface="+mn-ea"/>
              </a:rPr>
              <a:t>1</a:t>
            </a:r>
            <a:r>
              <a:rPr lang="zh-CN" altLang="en-US" b="1" dirty="0">
                <a:latin typeface="+mn-ea"/>
              </a:rPr>
              <a:t>）测试内容</a:t>
            </a:r>
            <a:endParaRPr lang="zh-CN" altLang="en-US" dirty="0"/>
          </a:p>
        </p:txBody>
      </p:sp>
      <p:sp>
        <p:nvSpPr>
          <p:cNvPr id="6" name="矩形 5">
            <a:extLst>
              <a:ext uri="{FF2B5EF4-FFF2-40B4-BE49-F238E27FC236}">
                <a16:creationId xmlns:a16="http://schemas.microsoft.com/office/drawing/2014/main" id="{3D711AC3-C26A-408E-B2B9-BB488A409440}"/>
              </a:ext>
            </a:extLst>
          </p:cNvPr>
          <p:cNvSpPr/>
          <p:nvPr/>
        </p:nvSpPr>
        <p:spPr>
          <a:xfrm>
            <a:off x="5441460" y="2554747"/>
            <a:ext cx="883604" cy="537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模块</a:t>
            </a:r>
          </a:p>
        </p:txBody>
      </p:sp>
      <p:grpSp>
        <p:nvGrpSpPr>
          <p:cNvPr id="13" name="Group 115">
            <a:extLst>
              <a:ext uri="{FF2B5EF4-FFF2-40B4-BE49-F238E27FC236}">
                <a16:creationId xmlns:a16="http://schemas.microsoft.com/office/drawing/2014/main" id="{9FE84452-DD33-454D-8504-9C01E3C267AC}"/>
              </a:ext>
            </a:extLst>
          </p:cNvPr>
          <p:cNvGrpSpPr/>
          <p:nvPr/>
        </p:nvGrpSpPr>
        <p:grpSpPr>
          <a:xfrm>
            <a:off x="1415712" y="1544870"/>
            <a:ext cx="2605871" cy="1939984"/>
            <a:chOff x="2830520" y="1591301"/>
            <a:chExt cx="1712098" cy="1513131"/>
          </a:xfrm>
        </p:grpSpPr>
        <p:sp>
          <p:nvSpPr>
            <p:cNvPr id="14" name="圆角矩形 11">
              <a:extLst>
                <a:ext uri="{FF2B5EF4-FFF2-40B4-BE49-F238E27FC236}">
                  <a16:creationId xmlns:a16="http://schemas.microsoft.com/office/drawing/2014/main" id="{004585FA-3342-48E4-A7B9-D48B0994306E}"/>
                </a:ext>
              </a:extLst>
            </p:cNvPr>
            <p:cNvSpPr/>
            <p:nvPr/>
          </p:nvSpPr>
          <p:spPr>
            <a:xfrm>
              <a:off x="2830520" y="1591301"/>
              <a:ext cx="1712098" cy="1513131"/>
            </a:xfrm>
            <a:prstGeom prst="roundRect">
              <a:avLst>
                <a:gd name="adj" fmla="val 637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Light" pitchFamily="34" charset="-122"/>
                <a:ea typeface="微软雅黑 Light" pitchFamily="34" charset="-122"/>
              </a:endParaRPr>
            </a:p>
          </p:txBody>
        </p:sp>
        <p:sp>
          <p:nvSpPr>
            <p:cNvPr id="16" name="圆角矩形 12">
              <a:extLst>
                <a:ext uri="{FF2B5EF4-FFF2-40B4-BE49-F238E27FC236}">
                  <a16:creationId xmlns:a16="http://schemas.microsoft.com/office/drawing/2014/main" id="{8C93D3C1-AC9C-4EED-852C-502B0ABE6204}"/>
                </a:ext>
              </a:extLst>
            </p:cNvPr>
            <p:cNvSpPr/>
            <p:nvPr/>
          </p:nvSpPr>
          <p:spPr>
            <a:xfrm>
              <a:off x="2870680" y="1629636"/>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Light" pitchFamily="34" charset="-122"/>
                <a:ea typeface="微软雅黑 Light" pitchFamily="34" charset="-122"/>
              </a:endParaRPr>
            </a:p>
          </p:txBody>
        </p:sp>
      </p:grpSp>
      <p:sp>
        <p:nvSpPr>
          <p:cNvPr id="8" name="文本框 7">
            <a:extLst>
              <a:ext uri="{FF2B5EF4-FFF2-40B4-BE49-F238E27FC236}">
                <a16:creationId xmlns:a16="http://schemas.microsoft.com/office/drawing/2014/main" id="{07866A01-C73E-442D-A082-491E63058C1E}"/>
              </a:ext>
            </a:extLst>
          </p:cNvPr>
          <p:cNvSpPr txBox="1"/>
          <p:nvPr/>
        </p:nvSpPr>
        <p:spPr>
          <a:xfrm>
            <a:off x="1930788" y="3096857"/>
            <a:ext cx="1575717" cy="646331"/>
          </a:xfrm>
          <a:prstGeom prst="rect">
            <a:avLst/>
          </a:prstGeom>
          <a:noFill/>
        </p:spPr>
        <p:txBody>
          <a:bodyPr wrap="square" rtlCol="0">
            <a:spAutoFit/>
          </a:bodyPr>
          <a:lstStyle/>
          <a:p>
            <a:r>
              <a:rPr lang="zh-CN" altLang="en-US" dirty="0"/>
              <a:t>模块接口测试</a:t>
            </a:r>
          </a:p>
          <a:p>
            <a:endParaRPr lang="zh-CN" altLang="en-US" dirty="0"/>
          </a:p>
        </p:txBody>
      </p:sp>
      <p:grpSp>
        <p:nvGrpSpPr>
          <p:cNvPr id="18" name="Group 115">
            <a:extLst>
              <a:ext uri="{FF2B5EF4-FFF2-40B4-BE49-F238E27FC236}">
                <a16:creationId xmlns:a16="http://schemas.microsoft.com/office/drawing/2014/main" id="{2DC606EB-BB9B-4240-8C85-D1D2CE42B710}"/>
              </a:ext>
            </a:extLst>
          </p:cNvPr>
          <p:cNvGrpSpPr/>
          <p:nvPr/>
        </p:nvGrpSpPr>
        <p:grpSpPr>
          <a:xfrm>
            <a:off x="1415713" y="3760789"/>
            <a:ext cx="2605870" cy="1939984"/>
            <a:chOff x="2830520" y="1591301"/>
            <a:chExt cx="1712098" cy="1513131"/>
          </a:xfrm>
        </p:grpSpPr>
        <p:sp>
          <p:nvSpPr>
            <p:cNvPr id="19" name="圆角矩形 11">
              <a:extLst>
                <a:ext uri="{FF2B5EF4-FFF2-40B4-BE49-F238E27FC236}">
                  <a16:creationId xmlns:a16="http://schemas.microsoft.com/office/drawing/2014/main" id="{953FA9ED-FCBE-43C3-94A6-45FE6240DB1D}"/>
                </a:ext>
              </a:extLst>
            </p:cNvPr>
            <p:cNvSpPr/>
            <p:nvPr/>
          </p:nvSpPr>
          <p:spPr>
            <a:xfrm>
              <a:off x="2830520" y="1591301"/>
              <a:ext cx="1712098" cy="1513131"/>
            </a:xfrm>
            <a:prstGeom prst="roundRect">
              <a:avLst>
                <a:gd name="adj" fmla="val 637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Light" pitchFamily="34" charset="-122"/>
                <a:ea typeface="微软雅黑 Light" pitchFamily="34" charset="-122"/>
              </a:endParaRPr>
            </a:p>
          </p:txBody>
        </p:sp>
        <p:sp>
          <p:nvSpPr>
            <p:cNvPr id="20" name="圆角矩形 12">
              <a:extLst>
                <a:ext uri="{FF2B5EF4-FFF2-40B4-BE49-F238E27FC236}">
                  <a16:creationId xmlns:a16="http://schemas.microsoft.com/office/drawing/2014/main" id="{FE3F42A5-EB8A-499B-842C-B068CFC5BA36}"/>
                </a:ext>
              </a:extLst>
            </p:cNvPr>
            <p:cNvSpPr/>
            <p:nvPr/>
          </p:nvSpPr>
          <p:spPr>
            <a:xfrm>
              <a:off x="2870680" y="1629636"/>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Light" pitchFamily="34" charset="-122"/>
                <a:ea typeface="微软雅黑 Light" pitchFamily="34" charset="-122"/>
              </a:endParaRPr>
            </a:p>
          </p:txBody>
        </p:sp>
      </p:grpSp>
      <p:sp>
        <p:nvSpPr>
          <p:cNvPr id="21" name="文本框 20">
            <a:extLst>
              <a:ext uri="{FF2B5EF4-FFF2-40B4-BE49-F238E27FC236}">
                <a16:creationId xmlns:a16="http://schemas.microsoft.com/office/drawing/2014/main" id="{FD31C1E5-AA23-4633-B69D-EEAD447070FD}"/>
              </a:ext>
            </a:extLst>
          </p:cNvPr>
          <p:cNvSpPr txBox="1"/>
          <p:nvPr/>
        </p:nvSpPr>
        <p:spPr>
          <a:xfrm>
            <a:off x="1930788" y="5319588"/>
            <a:ext cx="1575717" cy="646331"/>
          </a:xfrm>
          <a:prstGeom prst="rect">
            <a:avLst/>
          </a:prstGeom>
          <a:noFill/>
        </p:spPr>
        <p:txBody>
          <a:bodyPr wrap="square" rtlCol="0">
            <a:spAutoFit/>
          </a:bodyPr>
          <a:lstStyle/>
          <a:p>
            <a:pPr algn="ctr"/>
            <a:r>
              <a:rPr lang="zh-CN" altLang="en-US" dirty="0"/>
              <a:t>边界条件测试</a:t>
            </a:r>
          </a:p>
          <a:p>
            <a:endParaRPr lang="zh-CN" altLang="en-US" dirty="0"/>
          </a:p>
        </p:txBody>
      </p:sp>
      <p:grpSp>
        <p:nvGrpSpPr>
          <p:cNvPr id="22" name="Group 115">
            <a:extLst>
              <a:ext uri="{FF2B5EF4-FFF2-40B4-BE49-F238E27FC236}">
                <a16:creationId xmlns:a16="http://schemas.microsoft.com/office/drawing/2014/main" id="{899A1EB2-B288-4261-9D5A-84430DBB8B0D}"/>
              </a:ext>
            </a:extLst>
          </p:cNvPr>
          <p:cNvGrpSpPr/>
          <p:nvPr/>
        </p:nvGrpSpPr>
        <p:grpSpPr>
          <a:xfrm>
            <a:off x="4672454" y="4550687"/>
            <a:ext cx="2605870" cy="1939983"/>
            <a:chOff x="2830520" y="1591301"/>
            <a:chExt cx="1712098" cy="1513131"/>
          </a:xfrm>
        </p:grpSpPr>
        <p:sp>
          <p:nvSpPr>
            <p:cNvPr id="23" name="圆角矩形 11">
              <a:extLst>
                <a:ext uri="{FF2B5EF4-FFF2-40B4-BE49-F238E27FC236}">
                  <a16:creationId xmlns:a16="http://schemas.microsoft.com/office/drawing/2014/main" id="{5D3F2076-1114-4E0D-8642-5AD521E36B1A}"/>
                </a:ext>
              </a:extLst>
            </p:cNvPr>
            <p:cNvSpPr/>
            <p:nvPr/>
          </p:nvSpPr>
          <p:spPr>
            <a:xfrm>
              <a:off x="2830520" y="1591301"/>
              <a:ext cx="1712098" cy="1513131"/>
            </a:xfrm>
            <a:prstGeom prst="roundRect">
              <a:avLst>
                <a:gd name="adj" fmla="val 637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Light" pitchFamily="34" charset="-122"/>
                <a:ea typeface="微软雅黑 Light" pitchFamily="34" charset="-122"/>
              </a:endParaRPr>
            </a:p>
          </p:txBody>
        </p:sp>
        <p:sp>
          <p:nvSpPr>
            <p:cNvPr id="24" name="圆角矩形 12">
              <a:extLst>
                <a:ext uri="{FF2B5EF4-FFF2-40B4-BE49-F238E27FC236}">
                  <a16:creationId xmlns:a16="http://schemas.microsoft.com/office/drawing/2014/main" id="{5EA60ABD-6F8E-4890-83FB-2573893CBAA8}"/>
                </a:ext>
              </a:extLst>
            </p:cNvPr>
            <p:cNvSpPr/>
            <p:nvPr/>
          </p:nvSpPr>
          <p:spPr>
            <a:xfrm>
              <a:off x="2870680" y="1629636"/>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Light" pitchFamily="34" charset="-122"/>
                <a:ea typeface="微软雅黑 Light" pitchFamily="34" charset="-122"/>
              </a:endParaRPr>
            </a:p>
          </p:txBody>
        </p:sp>
      </p:grpSp>
      <p:sp>
        <p:nvSpPr>
          <p:cNvPr id="25" name="文本框 24">
            <a:extLst>
              <a:ext uri="{FF2B5EF4-FFF2-40B4-BE49-F238E27FC236}">
                <a16:creationId xmlns:a16="http://schemas.microsoft.com/office/drawing/2014/main" id="{7CD33871-A6D2-4192-B5E3-2DFD99FF15A3}"/>
              </a:ext>
            </a:extLst>
          </p:cNvPr>
          <p:cNvSpPr txBox="1"/>
          <p:nvPr/>
        </p:nvSpPr>
        <p:spPr>
          <a:xfrm>
            <a:off x="5177088" y="6102673"/>
            <a:ext cx="1575717" cy="369332"/>
          </a:xfrm>
          <a:prstGeom prst="rect">
            <a:avLst/>
          </a:prstGeom>
          <a:noFill/>
        </p:spPr>
        <p:txBody>
          <a:bodyPr wrap="square" rtlCol="0">
            <a:spAutoFit/>
          </a:bodyPr>
          <a:lstStyle/>
          <a:p>
            <a:pPr algn="ctr"/>
            <a:r>
              <a:rPr lang="zh-CN" altLang="en-US" dirty="0"/>
              <a:t>错误处理测试</a:t>
            </a:r>
          </a:p>
        </p:txBody>
      </p:sp>
      <p:grpSp>
        <p:nvGrpSpPr>
          <p:cNvPr id="26" name="Group 115">
            <a:extLst>
              <a:ext uri="{FF2B5EF4-FFF2-40B4-BE49-F238E27FC236}">
                <a16:creationId xmlns:a16="http://schemas.microsoft.com/office/drawing/2014/main" id="{0DA9F5C3-1F8B-4C65-BEAB-E743899DD11A}"/>
              </a:ext>
            </a:extLst>
          </p:cNvPr>
          <p:cNvGrpSpPr/>
          <p:nvPr/>
        </p:nvGrpSpPr>
        <p:grpSpPr>
          <a:xfrm>
            <a:off x="7968048" y="1540646"/>
            <a:ext cx="2605871" cy="1939983"/>
            <a:chOff x="2830520" y="1591301"/>
            <a:chExt cx="1712098" cy="1513131"/>
          </a:xfrm>
        </p:grpSpPr>
        <p:sp>
          <p:nvSpPr>
            <p:cNvPr id="27" name="圆角矩形 11">
              <a:extLst>
                <a:ext uri="{FF2B5EF4-FFF2-40B4-BE49-F238E27FC236}">
                  <a16:creationId xmlns:a16="http://schemas.microsoft.com/office/drawing/2014/main" id="{FD6AE978-4685-4927-B7C9-22024A6959D8}"/>
                </a:ext>
              </a:extLst>
            </p:cNvPr>
            <p:cNvSpPr/>
            <p:nvPr/>
          </p:nvSpPr>
          <p:spPr>
            <a:xfrm>
              <a:off x="2830520" y="1591301"/>
              <a:ext cx="1712098" cy="1513131"/>
            </a:xfrm>
            <a:prstGeom prst="roundRect">
              <a:avLst>
                <a:gd name="adj" fmla="val 637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Light" pitchFamily="34" charset="-122"/>
                <a:ea typeface="微软雅黑 Light" pitchFamily="34" charset="-122"/>
              </a:endParaRPr>
            </a:p>
          </p:txBody>
        </p:sp>
        <p:sp>
          <p:nvSpPr>
            <p:cNvPr id="28" name="圆角矩形 12">
              <a:extLst>
                <a:ext uri="{FF2B5EF4-FFF2-40B4-BE49-F238E27FC236}">
                  <a16:creationId xmlns:a16="http://schemas.microsoft.com/office/drawing/2014/main" id="{1F97C33D-C07D-4301-8B24-7705C98DF165}"/>
                </a:ext>
              </a:extLst>
            </p:cNvPr>
            <p:cNvSpPr/>
            <p:nvPr/>
          </p:nvSpPr>
          <p:spPr>
            <a:xfrm>
              <a:off x="2870680" y="1629636"/>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Light" pitchFamily="34" charset="-122"/>
                <a:ea typeface="微软雅黑 Light" pitchFamily="34" charset="-122"/>
              </a:endParaRPr>
            </a:p>
          </p:txBody>
        </p:sp>
      </p:grpSp>
      <p:sp>
        <p:nvSpPr>
          <p:cNvPr id="29" name="文本框 28">
            <a:extLst>
              <a:ext uri="{FF2B5EF4-FFF2-40B4-BE49-F238E27FC236}">
                <a16:creationId xmlns:a16="http://schemas.microsoft.com/office/drawing/2014/main" id="{0493BD95-FDC0-4DB5-AB26-04617F9BB8DE}"/>
              </a:ext>
            </a:extLst>
          </p:cNvPr>
          <p:cNvSpPr txBox="1"/>
          <p:nvPr/>
        </p:nvSpPr>
        <p:spPr>
          <a:xfrm>
            <a:off x="8483126" y="3055267"/>
            <a:ext cx="1575717" cy="369332"/>
          </a:xfrm>
          <a:prstGeom prst="rect">
            <a:avLst/>
          </a:prstGeom>
          <a:noFill/>
        </p:spPr>
        <p:txBody>
          <a:bodyPr wrap="square" rtlCol="0">
            <a:spAutoFit/>
          </a:bodyPr>
          <a:lstStyle/>
          <a:p>
            <a:pPr algn="ctr"/>
            <a:r>
              <a:rPr lang="zh-CN" altLang="en-US" dirty="0"/>
              <a:t>重要路经测试</a:t>
            </a:r>
          </a:p>
        </p:txBody>
      </p:sp>
      <p:grpSp>
        <p:nvGrpSpPr>
          <p:cNvPr id="30" name="Group 115">
            <a:extLst>
              <a:ext uri="{FF2B5EF4-FFF2-40B4-BE49-F238E27FC236}">
                <a16:creationId xmlns:a16="http://schemas.microsoft.com/office/drawing/2014/main" id="{DD2CA467-FA03-4640-9E9A-FEA758D6D7D5}"/>
              </a:ext>
            </a:extLst>
          </p:cNvPr>
          <p:cNvGrpSpPr/>
          <p:nvPr/>
        </p:nvGrpSpPr>
        <p:grpSpPr>
          <a:xfrm>
            <a:off x="7959051" y="3800812"/>
            <a:ext cx="2605870" cy="1939983"/>
            <a:chOff x="2830520" y="1591301"/>
            <a:chExt cx="1712098" cy="1513131"/>
          </a:xfrm>
        </p:grpSpPr>
        <p:sp>
          <p:nvSpPr>
            <p:cNvPr id="31" name="圆角矩形 11">
              <a:extLst>
                <a:ext uri="{FF2B5EF4-FFF2-40B4-BE49-F238E27FC236}">
                  <a16:creationId xmlns:a16="http://schemas.microsoft.com/office/drawing/2014/main" id="{23739115-3911-47A1-897C-C6CC30CB5B69}"/>
                </a:ext>
              </a:extLst>
            </p:cNvPr>
            <p:cNvSpPr/>
            <p:nvPr/>
          </p:nvSpPr>
          <p:spPr>
            <a:xfrm>
              <a:off x="2830520" y="1591301"/>
              <a:ext cx="1712098" cy="1513131"/>
            </a:xfrm>
            <a:prstGeom prst="roundRect">
              <a:avLst>
                <a:gd name="adj" fmla="val 637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Light" pitchFamily="34" charset="-122"/>
                <a:ea typeface="微软雅黑 Light" pitchFamily="34" charset="-122"/>
              </a:endParaRPr>
            </a:p>
          </p:txBody>
        </p:sp>
        <p:sp>
          <p:nvSpPr>
            <p:cNvPr id="32" name="圆角矩形 12">
              <a:extLst>
                <a:ext uri="{FF2B5EF4-FFF2-40B4-BE49-F238E27FC236}">
                  <a16:creationId xmlns:a16="http://schemas.microsoft.com/office/drawing/2014/main" id="{2B77343B-6671-4A16-9C85-260BE663AE78}"/>
                </a:ext>
              </a:extLst>
            </p:cNvPr>
            <p:cNvSpPr/>
            <p:nvPr/>
          </p:nvSpPr>
          <p:spPr>
            <a:xfrm>
              <a:off x="2870680" y="1629636"/>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Light" pitchFamily="34" charset="-122"/>
                <a:ea typeface="微软雅黑 Light" pitchFamily="34" charset="-122"/>
              </a:endParaRPr>
            </a:p>
          </p:txBody>
        </p:sp>
      </p:grpSp>
      <p:sp>
        <p:nvSpPr>
          <p:cNvPr id="33" name="文本框 32">
            <a:extLst>
              <a:ext uri="{FF2B5EF4-FFF2-40B4-BE49-F238E27FC236}">
                <a16:creationId xmlns:a16="http://schemas.microsoft.com/office/drawing/2014/main" id="{B5FF0A4D-2EDD-4124-8A15-7EBDB3750850}"/>
              </a:ext>
            </a:extLst>
          </p:cNvPr>
          <p:cNvSpPr txBox="1"/>
          <p:nvPr/>
        </p:nvSpPr>
        <p:spPr>
          <a:xfrm>
            <a:off x="8150528" y="5352798"/>
            <a:ext cx="2206016" cy="369332"/>
          </a:xfrm>
          <a:prstGeom prst="rect">
            <a:avLst/>
          </a:prstGeom>
          <a:noFill/>
        </p:spPr>
        <p:txBody>
          <a:bodyPr wrap="square" rtlCol="0">
            <a:spAutoFit/>
          </a:bodyPr>
          <a:lstStyle/>
          <a:p>
            <a:pPr algn="ctr"/>
            <a:r>
              <a:rPr lang="zh-CN" altLang="en-US" dirty="0"/>
              <a:t>局部数据结构测试</a:t>
            </a:r>
          </a:p>
        </p:txBody>
      </p:sp>
      <p:sp>
        <p:nvSpPr>
          <p:cNvPr id="34" name="文本框 33">
            <a:extLst>
              <a:ext uri="{FF2B5EF4-FFF2-40B4-BE49-F238E27FC236}">
                <a16:creationId xmlns:a16="http://schemas.microsoft.com/office/drawing/2014/main" id="{5E5C622B-A0F0-4AD1-951D-F20B29A0C452}"/>
              </a:ext>
            </a:extLst>
          </p:cNvPr>
          <p:cNvSpPr txBox="1"/>
          <p:nvPr/>
        </p:nvSpPr>
        <p:spPr>
          <a:xfrm>
            <a:off x="1539272" y="1693316"/>
            <a:ext cx="2517200" cy="1200329"/>
          </a:xfrm>
          <a:prstGeom prst="rect">
            <a:avLst/>
          </a:prstGeom>
          <a:noFill/>
        </p:spPr>
        <p:txBody>
          <a:bodyPr wrap="square" rtlCol="0">
            <a:spAutoFit/>
          </a:bodyPr>
          <a:lstStyle/>
          <a:p>
            <a:r>
              <a:rPr lang="en-US" altLang="zh-CN" dirty="0"/>
              <a:t>I/O</a:t>
            </a:r>
            <a:r>
              <a:rPr lang="zh-CN" altLang="en-US" dirty="0"/>
              <a:t>参数值的个数、类型、次序、格式是否正确，</a:t>
            </a:r>
            <a:r>
              <a:rPr lang="en-US" altLang="zh-CN" dirty="0"/>
              <a:t>I/O</a:t>
            </a:r>
            <a:r>
              <a:rPr lang="zh-CN" altLang="en-US" dirty="0"/>
              <a:t>文件属性、操作是否正确等。</a:t>
            </a:r>
          </a:p>
        </p:txBody>
      </p:sp>
      <p:sp>
        <p:nvSpPr>
          <p:cNvPr id="36" name="文本框 35">
            <a:extLst>
              <a:ext uri="{FF2B5EF4-FFF2-40B4-BE49-F238E27FC236}">
                <a16:creationId xmlns:a16="http://schemas.microsoft.com/office/drawing/2014/main" id="{639B6B20-3D63-434F-AB2F-3A2BFF7F6FD3}"/>
              </a:ext>
            </a:extLst>
          </p:cNvPr>
          <p:cNvSpPr txBox="1"/>
          <p:nvPr/>
        </p:nvSpPr>
        <p:spPr>
          <a:xfrm>
            <a:off x="1539272" y="3847289"/>
            <a:ext cx="2278126" cy="1200329"/>
          </a:xfrm>
          <a:prstGeom prst="rect">
            <a:avLst/>
          </a:prstGeom>
          <a:noFill/>
        </p:spPr>
        <p:txBody>
          <a:bodyPr wrap="square" rtlCol="0">
            <a:spAutoFit/>
          </a:bodyPr>
          <a:lstStyle/>
          <a:p>
            <a:r>
              <a:rPr lang="zh-CN" altLang="en-US" dirty="0"/>
              <a:t>边界条件常包括循环边界，最大最小值、控制流中等于、大于、小于的比较值等。</a:t>
            </a:r>
          </a:p>
        </p:txBody>
      </p:sp>
      <p:sp>
        <p:nvSpPr>
          <p:cNvPr id="37" name="文本框 36">
            <a:extLst>
              <a:ext uri="{FF2B5EF4-FFF2-40B4-BE49-F238E27FC236}">
                <a16:creationId xmlns:a16="http://schemas.microsoft.com/office/drawing/2014/main" id="{1A10B9A1-D227-49AF-A9FF-DBC898D40D18}"/>
              </a:ext>
            </a:extLst>
          </p:cNvPr>
          <p:cNvSpPr txBox="1"/>
          <p:nvPr/>
        </p:nvSpPr>
        <p:spPr>
          <a:xfrm>
            <a:off x="8159526" y="1695802"/>
            <a:ext cx="2206016" cy="1200329"/>
          </a:xfrm>
          <a:prstGeom prst="rect">
            <a:avLst/>
          </a:prstGeom>
          <a:noFill/>
        </p:spPr>
        <p:txBody>
          <a:bodyPr wrap="square" rtlCol="0">
            <a:spAutoFit/>
          </a:bodyPr>
          <a:lstStyle/>
          <a:p>
            <a:r>
              <a:rPr lang="zh-CN" altLang="en-US" dirty="0"/>
              <a:t>重要路径通常是指完成模块功能的主要路径，一般是控制结构。</a:t>
            </a:r>
          </a:p>
        </p:txBody>
      </p:sp>
      <p:sp>
        <p:nvSpPr>
          <p:cNvPr id="38" name="文本框 37">
            <a:extLst>
              <a:ext uri="{FF2B5EF4-FFF2-40B4-BE49-F238E27FC236}">
                <a16:creationId xmlns:a16="http://schemas.microsoft.com/office/drawing/2014/main" id="{6BFE908F-4994-4A61-BD80-D7C503A36CE8}"/>
              </a:ext>
            </a:extLst>
          </p:cNvPr>
          <p:cNvSpPr txBox="1"/>
          <p:nvPr/>
        </p:nvSpPr>
        <p:spPr>
          <a:xfrm>
            <a:off x="8170419" y="3964356"/>
            <a:ext cx="2056657" cy="923330"/>
          </a:xfrm>
          <a:prstGeom prst="rect">
            <a:avLst/>
          </a:prstGeom>
          <a:noFill/>
        </p:spPr>
        <p:txBody>
          <a:bodyPr wrap="square" rtlCol="0">
            <a:spAutoFit/>
          </a:bodyPr>
          <a:lstStyle/>
          <a:p>
            <a:r>
              <a:rPr lang="zh-CN" altLang="en-US" dirty="0"/>
              <a:t>数据说明是否成功、一直，变量及其处置定义是否正确等。</a:t>
            </a:r>
          </a:p>
        </p:txBody>
      </p:sp>
      <p:sp>
        <p:nvSpPr>
          <p:cNvPr id="39" name="文本框 38">
            <a:extLst>
              <a:ext uri="{FF2B5EF4-FFF2-40B4-BE49-F238E27FC236}">
                <a16:creationId xmlns:a16="http://schemas.microsoft.com/office/drawing/2014/main" id="{CC7A087F-4C1E-42B3-A810-2081B0854DFA}"/>
              </a:ext>
            </a:extLst>
          </p:cNvPr>
          <p:cNvSpPr txBox="1"/>
          <p:nvPr/>
        </p:nvSpPr>
        <p:spPr>
          <a:xfrm>
            <a:off x="4856085" y="4852169"/>
            <a:ext cx="2156930" cy="646331"/>
          </a:xfrm>
          <a:prstGeom prst="rect">
            <a:avLst/>
          </a:prstGeom>
          <a:noFill/>
        </p:spPr>
        <p:txBody>
          <a:bodyPr wrap="square" rtlCol="0">
            <a:spAutoFit/>
          </a:bodyPr>
          <a:lstStyle/>
          <a:p>
            <a:r>
              <a:rPr lang="zh-CN" altLang="en-US" dirty="0"/>
              <a:t>检查“错误处理程序”本身的错误。</a:t>
            </a:r>
          </a:p>
        </p:txBody>
      </p:sp>
      <p:sp>
        <p:nvSpPr>
          <p:cNvPr id="41" name="箭头: 下 40">
            <a:extLst>
              <a:ext uri="{FF2B5EF4-FFF2-40B4-BE49-F238E27FC236}">
                <a16:creationId xmlns:a16="http://schemas.microsoft.com/office/drawing/2014/main" id="{BFA3C3A0-8637-401F-9815-DDB6F55FD7CE}"/>
              </a:ext>
            </a:extLst>
          </p:cNvPr>
          <p:cNvSpPr/>
          <p:nvPr/>
        </p:nvSpPr>
        <p:spPr>
          <a:xfrm rot="17383722">
            <a:off x="4474346" y="1899821"/>
            <a:ext cx="532660" cy="10405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下 41">
            <a:extLst>
              <a:ext uri="{FF2B5EF4-FFF2-40B4-BE49-F238E27FC236}">
                <a16:creationId xmlns:a16="http://schemas.microsoft.com/office/drawing/2014/main" id="{04901399-E8D3-4A46-9509-A68D4A1F2B9D}"/>
              </a:ext>
            </a:extLst>
          </p:cNvPr>
          <p:cNvSpPr/>
          <p:nvPr/>
        </p:nvSpPr>
        <p:spPr>
          <a:xfrm rot="13892455">
            <a:off x="4336439" y="3258548"/>
            <a:ext cx="532660" cy="10405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下 42">
            <a:extLst>
              <a:ext uri="{FF2B5EF4-FFF2-40B4-BE49-F238E27FC236}">
                <a16:creationId xmlns:a16="http://schemas.microsoft.com/office/drawing/2014/main" id="{1C9B8998-5E0D-47B2-841A-51C595C3BDAA}"/>
              </a:ext>
            </a:extLst>
          </p:cNvPr>
          <p:cNvSpPr/>
          <p:nvPr/>
        </p:nvSpPr>
        <p:spPr>
          <a:xfrm rot="10800000">
            <a:off x="5625594" y="3383963"/>
            <a:ext cx="532660" cy="10405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箭头: 下 43">
            <a:extLst>
              <a:ext uri="{FF2B5EF4-FFF2-40B4-BE49-F238E27FC236}">
                <a16:creationId xmlns:a16="http://schemas.microsoft.com/office/drawing/2014/main" id="{6553212B-1831-4F10-8B3B-6A42A4E69D75}"/>
              </a:ext>
            </a:extLst>
          </p:cNvPr>
          <p:cNvSpPr/>
          <p:nvPr/>
        </p:nvSpPr>
        <p:spPr>
          <a:xfrm rot="7895042">
            <a:off x="6951158" y="3386139"/>
            <a:ext cx="532660" cy="10405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箭头: 下 44">
            <a:extLst>
              <a:ext uri="{FF2B5EF4-FFF2-40B4-BE49-F238E27FC236}">
                <a16:creationId xmlns:a16="http://schemas.microsoft.com/office/drawing/2014/main" id="{F772D9B2-DD17-4EA9-88DE-81D8CA6C1C11}"/>
              </a:ext>
            </a:extLst>
          </p:cNvPr>
          <p:cNvSpPr/>
          <p:nvPr/>
        </p:nvSpPr>
        <p:spPr>
          <a:xfrm rot="3239104">
            <a:off x="6933970" y="2020185"/>
            <a:ext cx="532660" cy="10405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252687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ppt_x</p:attrName>
                                        </p:attrNameLst>
                                      </p:cBhvr>
                                      <p:tavLst>
                                        <p:tav tm="0">
                                          <p:val>
                                            <p:strVal val="#ppt_x-.2"/>
                                          </p:val>
                                        </p:tav>
                                        <p:tav tm="100000">
                                          <p:val>
                                            <p:strVal val="#ppt_x"/>
                                          </p:val>
                                        </p:tav>
                                      </p:tavLst>
                                    </p:anim>
                                    <p:anim calcmode="lin" valueType="num">
                                      <p:cBhvr>
                                        <p:cTn id="8"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9" dur="1000"/>
                                        <p:tgtEl>
                                          <p:spTgt spid="13"/>
                                        </p:tgtEl>
                                      </p:cBhvr>
                                    </p:animEffect>
                                  </p:childTnLst>
                                </p:cTn>
                              </p:par>
                            </p:childTnLst>
                          </p:cTn>
                        </p:par>
                        <p:par>
                          <p:cTn id="10" fill="hold">
                            <p:stCondLst>
                              <p:cond delay="1000"/>
                            </p:stCondLst>
                            <p:childTnLst>
                              <p:par>
                                <p:cTn id="11" presetID="29"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1000" fill="hold"/>
                                        <p:tgtEl>
                                          <p:spTgt spid="18"/>
                                        </p:tgtEl>
                                        <p:attrNameLst>
                                          <p:attrName>ppt_x</p:attrName>
                                        </p:attrNameLst>
                                      </p:cBhvr>
                                      <p:tavLst>
                                        <p:tav tm="0">
                                          <p:val>
                                            <p:strVal val="#ppt_x-.2"/>
                                          </p:val>
                                        </p:tav>
                                        <p:tav tm="100000">
                                          <p:val>
                                            <p:strVal val="#ppt_x"/>
                                          </p:val>
                                        </p:tav>
                                      </p:tavLst>
                                    </p:anim>
                                    <p:anim calcmode="lin" valueType="num">
                                      <p:cBhvr>
                                        <p:cTn id="14" dur="10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8"/>
                                        </p:tgtEl>
                                      </p:cBhvr>
                                    </p:animEffect>
                                  </p:childTnLst>
                                </p:cTn>
                              </p:par>
                            </p:childTnLst>
                          </p:cTn>
                        </p:par>
                        <p:par>
                          <p:cTn id="16" fill="hold">
                            <p:stCondLst>
                              <p:cond delay="2000"/>
                            </p:stCondLst>
                            <p:childTnLst>
                              <p:par>
                                <p:cTn id="17" presetID="29"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ppt_x</p:attrName>
                                        </p:attrNameLst>
                                      </p:cBhvr>
                                      <p:tavLst>
                                        <p:tav tm="0">
                                          <p:val>
                                            <p:strVal val="#ppt_x-.2"/>
                                          </p:val>
                                        </p:tav>
                                        <p:tav tm="100000">
                                          <p:val>
                                            <p:strVal val="#ppt_x"/>
                                          </p:val>
                                        </p:tav>
                                      </p:tavLst>
                                    </p:anim>
                                    <p:anim calcmode="lin" valueType="num">
                                      <p:cBhvr>
                                        <p:cTn id="20" dur="1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21" dur="1000"/>
                                        <p:tgtEl>
                                          <p:spTgt spid="22"/>
                                        </p:tgtEl>
                                      </p:cBhvr>
                                    </p:animEffect>
                                  </p:childTnLst>
                                </p:cTn>
                              </p:par>
                            </p:childTnLst>
                          </p:cTn>
                        </p:par>
                        <p:par>
                          <p:cTn id="22" fill="hold">
                            <p:stCondLst>
                              <p:cond delay="3000"/>
                            </p:stCondLst>
                            <p:childTnLst>
                              <p:par>
                                <p:cTn id="23" presetID="29"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p:cTn id="25" dur="1000" fill="hold"/>
                                        <p:tgtEl>
                                          <p:spTgt spid="26"/>
                                        </p:tgtEl>
                                        <p:attrNameLst>
                                          <p:attrName>ppt_x</p:attrName>
                                        </p:attrNameLst>
                                      </p:cBhvr>
                                      <p:tavLst>
                                        <p:tav tm="0">
                                          <p:val>
                                            <p:strVal val="#ppt_x-.2"/>
                                          </p:val>
                                        </p:tav>
                                        <p:tav tm="100000">
                                          <p:val>
                                            <p:strVal val="#ppt_x"/>
                                          </p:val>
                                        </p:tav>
                                      </p:tavLst>
                                    </p:anim>
                                    <p:anim calcmode="lin" valueType="num">
                                      <p:cBhvr>
                                        <p:cTn id="26" dur="1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27" dur="1000"/>
                                        <p:tgtEl>
                                          <p:spTgt spid="26"/>
                                        </p:tgtEl>
                                      </p:cBhvr>
                                    </p:animEffect>
                                  </p:childTnLst>
                                </p:cTn>
                              </p:par>
                            </p:childTnLst>
                          </p:cTn>
                        </p:par>
                        <p:par>
                          <p:cTn id="28" fill="hold">
                            <p:stCondLst>
                              <p:cond delay="4000"/>
                            </p:stCondLst>
                            <p:childTnLst>
                              <p:par>
                                <p:cTn id="29" presetID="29" presetClass="entr" presetSubtype="0"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1000" fill="hold"/>
                                        <p:tgtEl>
                                          <p:spTgt spid="30"/>
                                        </p:tgtEl>
                                        <p:attrNameLst>
                                          <p:attrName>ppt_x</p:attrName>
                                        </p:attrNameLst>
                                      </p:cBhvr>
                                      <p:tavLst>
                                        <p:tav tm="0">
                                          <p:val>
                                            <p:strVal val="#ppt_x-.2"/>
                                          </p:val>
                                        </p:tav>
                                        <p:tav tm="100000">
                                          <p:val>
                                            <p:strVal val="#ppt_x"/>
                                          </p:val>
                                        </p:tav>
                                      </p:tavLst>
                                    </p:anim>
                                    <p:anim calcmode="lin" valueType="num">
                                      <p:cBhvr>
                                        <p:cTn id="32"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33"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7.2.4</a:t>
            </a:r>
            <a:r>
              <a:rPr lang="zh-CN" altLang="en-US" dirty="0"/>
              <a:t>测试步骤</a:t>
            </a:r>
          </a:p>
        </p:txBody>
      </p:sp>
      <p:sp>
        <p:nvSpPr>
          <p:cNvPr id="3" name="文本框 2">
            <a:extLst>
              <a:ext uri="{FF2B5EF4-FFF2-40B4-BE49-F238E27FC236}">
                <a16:creationId xmlns:a16="http://schemas.microsoft.com/office/drawing/2014/main" id="{445D45E8-9A46-4369-B4FB-67695A37C18D}"/>
              </a:ext>
            </a:extLst>
          </p:cNvPr>
          <p:cNvSpPr txBox="1"/>
          <p:nvPr/>
        </p:nvSpPr>
        <p:spPr>
          <a:xfrm>
            <a:off x="1415713" y="930249"/>
            <a:ext cx="4909351" cy="369332"/>
          </a:xfrm>
          <a:prstGeom prst="rect">
            <a:avLst/>
          </a:prstGeom>
          <a:noFill/>
        </p:spPr>
        <p:txBody>
          <a:bodyPr wrap="square" rtlCol="0">
            <a:spAutoFit/>
          </a:bodyPr>
          <a:lstStyle/>
          <a:p>
            <a:r>
              <a:rPr lang="zh-CN" altLang="en-US" b="1" dirty="0">
                <a:latin typeface="+mn-ea"/>
              </a:rPr>
              <a:t>（</a:t>
            </a:r>
            <a:r>
              <a:rPr lang="en-US" altLang="zh-CN" b="1" dirty="0">
                <a:latin typeface="+mn-ea"/>
              </a:rPr>
              <a:t>2</a:t>
            </a:r>
            <a:r>
              <a:rPr lang="zh-CN" altLang="en-US" b="1" dirty="0">
                <a:latin typeface="+mn-ea"/>
              </a:rPr>
              <a:t>）模块测试步骤</a:t>
            </a:r>
            <a:endParaRPr lang="zh-CN" altLang="en-US" dirty="0"/>
          </a:p>
        </p:txBody>
      </p:sp>
      <p:sp>
        <p:nvSpPr>
          <p:cNvPr id="5" name="文本框 4">
            <a:extLst>
              <a:ext uri="{FF2B5EF4-FFF2-40B4-BE49-F238E27FC236}">
                <a16:creationId xmlns:a16="http://schemas.microsoft.com/office/drawing/2014/main" id="{02436B74-08EA-4B6D-9ADC-7697F2365485}"/>
              </a:ext>
            </a:extLst>
          </p:cNvPr>
          <p:cNvSpPr txBox="1"/>
          <p:nvPr/>
        </p:nvSpPr>
        <p:spPr>
          <a:xfrm>
            <a:off x="1415712" y="1635178"/>
            <a:ext cx="7355425" cy="3139321"/>
          </a:xfrm>
          <a:prstGeom prst="rect">
            <a:avLst/>
          </a:prstGeom>
          <a:noFill/>
        </p:spPr>
        <p:txBody>
          <a:bodyPr wrap="square" rtlCol="0">
            <a:spAutoFit/>
          </a:bodyPr>
          <a:lstStyle/>
          <a:p>
            <a:r>
              <a:rPr lang="zh-CN" altLang="en-US" dirty="0"/>
              <a:t>       考虑到被测模块与其他模块的联系，因此测试时需要使用两类辅助模块来模拟其他模块。</a:t>
            </a:r>
            <a:endParaRPr lang="en-US" altLang="zh-CN" dirty="0"/>
          </a:p>
          <a:p>
            <a:endParaRPr lang="en-US" altLang="zh-CN" dirty="0"/>
          </a:p>
          <a:p>
            <a:r>
              <a:rPr lang="zh-CN" altLang="en-US" dirty="0">
                <a:solidFill>
                  <a:schemeClr val="tx1">
                    <a:lumMod val="50000"/>
                    <a:lumOff val="50000"/>
                  </a:schemeClr>
                </a:solidFill>
                <a:latin typeface="微软雅黑" pitchFamily="34" charset="-122"/>
                <a:ea typeface="微软雅黑" pitchFamily="34" charset="-122"/>
              </a:rPr>
              <a:t>☞</a:t>
            </a:r>
            <a:r>
              <a:rPr lang="zh-CN" altLang="en-US" dirty="0"/>
              <a:t>驱动模块（</a:t>
            </a:r>
            <a:r>
              <a:rPr lang="en-US" altLang="zh-CN" dirty="0"/>
              <a:t>driver</a:t>
            </a:r>
            <a:r>
              <a:rPr lang="zh-CN" altLang="en-US" dirty="0"/>
              <a:t>）</a:t>
            </a:r>
            <a:r>
              <a:rPr lang="en-US" altLang="zh-CN" dirty="0"/>
              <a:t>——</a:t>
            </a:r>
            <a:r>
              <a:rPr lang="zh-CN" altLang="en-US" dirty="0"/>
              <a:t>模拟主程序功能，用于向被测模块传递数据，接收、打印从被测模块返回的数据。</a:t>
            </a:r>
            <a:endParaRPr lang="en-US" altLang="zh-CN" dirty="0"/>
          </a:p>
          <a:p>
            <a:endParaRPr lang="en-US" altLang="zh-CN" dirty="0"/>
          </a:p>
          <a:p>
            <a:r>
              <a:rPr lang="zh-CN" altLang="en-US" dirty="0">
                <a:solidFill>
                  <a:schemeClr val="tx1">
                    <a:lumMod val="50000"/>
                    <a:lumOff val="50000"/>
                  </a:schemeClr>
                </a:solidFill>
                <a:latin typeface="微软雅黑" pitchFamily="34" charset="-122"/>
                <a:ea typeface="微软雅黑" pitchFamily="34" charset="-122"/>
              </a:rPr>
              <a:t>☞桩模块（</a:t>
            </a:r>
            <a:r>
              <a:rPr lang="en-US" altLang="zh-CN" dirty="0">
                <a:solidFill>
                  <a:schemeClr val="tx1">
                    <a:lumMod val="50000"/>
                    <a:lumOff val="50000"/>
                  </a:schemeClr>
                </a:solidFill>
                <a:latin typeface="微软雅黑" pitchFamily="34" charset="-122"/>
                <a:ea typeface="微软雅黑" pitchFamily="34" charset="-122"/>
              </a:rPr>
              <a:t>stub</a:t>
            </a:r>
            <a:r>
              <a:rPr lang="zh-CN" altLang="en-US" dirty="0">
                <a:solidFill>
                  <a:schemeClr val="tx1">
                    <a:lumMod val="50000"/>
                    <a:lumOff val="50000"/>
                  </a:schemeClr>
                </a:solidFill>
                <a:latin typeface="微软雅黑" pitchFamily="34" charset="-122"/>
                <a:ea typeface="微软雅黑" pitchFamily="34" charset="-122"/>
              </a:rPr>
              <a:t>）</a:t>
            </a:r>
            <a:r>
              <a:rPr lang="en-US" altLang="zh-CN" dirty="0">
                <a:solidFill>
                  <a:schemeClr val="tx1">
                    <a:lumMod val="50000"/>
                    <a:lumOff val="50000"/>
                  </a:schemeClr>
                </a:solidFill>
                <a:latin typeface="微软雅黑" pitchFamily="34" charset="-122"/>
                <a:ea typeface="微软雅黑" pitchFamily="34" charset="-122"/>
              </a:rPr>
              <a:t>——</a:t>
            </a:r>
            <a:r>
              <a:rPr lang="zh-CN" altLang="en-US" dirty="0">
                <a:solidFill>
                  <a:schemeClr val="tx1">
                    <a:lumMod val="50000"/>
                    <a:lumOff val="50000"/>
                  </a:schemeClr>
                </a:solidFill>
                <a:latin typeface="微软雅黑" pitchFamily="34" charset="-122"/>
                <a:ea typeface="微软雅黑" pitchFamily="34" charset="-122"/>
              </a:rPr>
              <a:t>又称为假模块，用于模拟那些由被测模块所调用的下属模块功能。</a:t>
            </a:r>
            <a:endParaRPr lang="en-US" altLang="zh-CN" dirty="0">
              <a:solidFill>
                <a:schemeClr val="tx1">
                  <a:lumMod val="50000"/>
                  <a:lumOff val="50000"/>
                </a:schemeClr>
              </a:solidFill>
              <a:latin typeface="微软雅黑" pitchFamily="34" charset="-122"/>
              <a:ea typeface="微软雅黑" pitchFamily="34" charset="-122"/>
            </a:endParaRPr>
          </a:p>
          <a:p>
            <a:endParaRPr lang="en-US" altLang="zh-CN" dirty="0">
              <a:solidFill>
                <a:schemeClr val="tx1">
                  <a:lumMod val="50000"/>
                  <a:lumOff val="50000"/>
                </a:schemeClr>
              </a:solidFill>
              <a:latin typeface="微软雅黑" pitchFamily="34" charset="-122"/>
              <a:ea typeface="微软雅黑" pitchFamily="34" charset="-122"/>
            </a:endParaRPr>
          </a:p>
          <a:p>
            <a:r>
              <a:rPr lang="zh-CN" altLang="en-US" dirty="0">
                <a:solidFill>
                  <a:schemeClr val="tx1">
                    <a:lumMod val="50000"/>
                    <a:lumOff val="50000"/>
                  </a:schemeClr>
                </a:solidFill>
                <a:latin typeface="微软雅黑" pitchFamily="34" charset="-122"/>
                <a:ea typeface="微软雅黑" pitchFamily="34" charset="-122"/>
              </a:rPr>
              <a:t>一般，驱动模块比桩模块容易设计。但都是额外开销。测试方法以白盒法为主。</a:t>
            </a:r>
            <a:endParaRPr lang="zh-CN" altLang="en-US" dirty="0"/>
          </a:p>
        </p:txBody>
      </p:sp>
      <p:sp>
        <p:nvSpPr>
          <p:cNvPr id="7" name="矩形 6">
            <a:extLst>
              <a:ext uri="{FF2B5EF4-FFF2-40B4-BE49-F238E27FC236}">
                <a16:creationId xmlns:a16="http://schemas.microsoft.com/office/drawing/2014/main" id="{62B8159F-B616-4DFB-B5B3-053D81083D44}"/>
              </a:ext>
            </a:extLst>
          </p:cNvPr>
          <p:cNvSpPr/>
          <p:nvPr/>
        </p:nvSpPr>
        <p:spPr>
          <a:xfrm>
            <a:off x="9800334" y="1635178"/>
            <a:ext cx="1367161" cy="532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驱动模块</a:t>
            </a:r>
          </a:p>
        </p:txBody>
      </p:sp>
      <p:sp>
        <p:nvSpPr>
          <p:cNvPr id="40" name="矩形 39">
            <a:extLst>
              <a:ext uri="{FF2B5EF4-FFF2-40B4-BE49-F238E27FC236}">
                <a16:creationId xmlns:a16="http://schemas.microsoft.com/office/drawing/2014/main" id="{AF909CDC-F83C-40F2-976C-EF0DB6439F9E}"/>
              </a:ext>
            </a:extLst>
          </p:cNvPr>
          <p:cNvSpPr/>
          <p:nvPr/>
        </p:nvSpPr>
        <p:spPr>
          <a:xfrm>
            <a:off x="9782579" y="2864632"/>
            <a:ext cx="1367161" cy="532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被测模块</a:t>
            </a:r>
          </a:p>
        </p:txBody>
      </p:sp>
      <p:sp>
        <p:nvSpPr>
          <p:cNvPr id="9" name="矩形 8">
            <a:extLst>
              <a:ext uri="{FF2B5EF4-FFF2-40B4-BE49-F238E27FC236}">
                <a16:creationId xmlns:a16="http://schemas.microsoft.com/office/drawing/2014/main" id="{6EDC4041-B8CA-4845-908C-5D9F76463849}"/>
              </a:ext>
            </a:extLst>
          </p:cNvPr>
          <p:cNvSpPr/>
          <p:nvPr/>
        </p:nvSpPr>
        <p:spPr>
          <a:xfrm>
            <a:off x="8771137" y="4227989"/>
            <a:ext cx="905522" cy="532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桩模块</a:t>
            </a:r>
          </a:p>
        </p:txBody>
      </p:sp>
      <p:sp>
        <p:nvSpPr>
          <p:cNvPr id="46" name="矩形 45">
            <a:extLst>
              <a:ext uri="{FF2B5EF4-FFF2-40B4-BE49-F238E27FC236}">
                <a16:creationId xmlns:a16="http://schemas.microsoft.com/office/drawing/2014/main" id="{89A2724F-180D-4A51-B7C3-100336DCA44C}"/>
              </a:ext>
            </a:extLst>
          </p:cNvPr>
          <p:cNvSpPr/>
          <p:nvPr/>
        </p:nvSpPr>
        <p:spPr>
          <a:xfrm>
            <a:off x="10013398" y="4213440"/>
            <a:ext cx="905522" cy="532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桩模块</a:t>
            </a:r>
          </a:p>
        </p:txBody>
      </p:sp>
      <p:sp>
        <p:nvSpPr>
          <p:cNvPr id="47" name="矩形 46">
            <a:extLst>
              <a:ext uri="{FF2B5EF4-FFF2-40B4-BE49-F238E27FC236}">
                <a16:creationId xmlns:a16="http://schemas.microsoft.com/office/drawing/2014/main" id="{28010ED6-5E29-4895-8A7B-CB0D07881754}"/>
              </a:ext>
            </a:extLst>
          </p:cNvPr>
          <p:cNvSpPr/>
          <p:nvPr/>
        </p:nvSpPr>
        <p:spPr>
          <a:xfrm>
            <a:off x="11114842" y="4213440"/>
            <a:ext cx="905522" cy="532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桩模块</a:t>
            </a:r>
          </a:p>
        </p:txBody>
      </p:sp>
      <p:sp>
        <p:nvSpPr>
          <p:cNvPr id="10" name="箭头: 下 9">
            <a:extLst>
              <a:ext uri="{FF2B5EF4-FFF2-40B4-BE49-F238E27FC236}">
                <a16:creationId xmlns:a16="http://schemas.microsoft.com/office/drawing/2014/main" id="{78AEFFBC-5091-46B3-8468-D7476107F4DD}"/>
              </a:ext>
            </a:extLst>
          </p:cNvPr>
          <p:cNvSpPr/>
          <p:nvPr/>
        </p:nvSpPr>
        <p:spPr>
          <a:xfrm>
            <a:off x="10332993" y="2285594"/>
            <a:ext cx="301841" cy="4582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箭头: 下 47">
            <a:extLst>
              <a:ext uri="{FF2B5EF4-FFF2-40B4-BE49-F238E27FC236}">
                <a16:creationId xmlns:a16="http://schemas.microsoft.com/office/drawing/2014/main" id="{0DF53A17-C128-4281-A2E5-554D4E8EF0F1}"/>
              </a:ext>
            </a:extLst>
          </p:cNvPr>
          <p:cNvSpPr/>
          <p:nvPr/>
        </p:nvSpPr>
        <p:spPr>
          <a:xfrm rot="2404421">
            <a:off x="9631657" y="3607696"/>
            <a:ext cx="301841" cy="4582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id="{615B221B-EC4E-4AA0-8DF5-75F5F9D9D2CE}"/>
              </a:ext>
            </a:extLst>
          </p:cNvPr>
          <p:cNvSpPr/>
          <p:nvPr/>
        </p:nvSpPr>
        <p:spPr>
          <a:xfrm>
            <a:off x="10332993" y="3635872"/>
            <a:ext cx="301841" cy="4582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箭头: 下 49">
            <a:extLst>
              <a:ext uri="{FF2B5EF4-FFF2-40B4-BE49-F238E27FC236}">
                <a16:creationId xmlns:a16="http://schemas.microsoft.com/office/drawing/2014/main" id="{518B9049-54B1-4D92-87FB-3044848404A1}"/>
              </a:ext>
            </a:extLst>
          </p:cNvPr>
          <p:cNvSpPr/>
          <p:nvPr/>
        </p:nvSpPr>
        <p:spPr>
          <a:xfrm rot="19292797">
            <a:off x="11015346" y="3608490"/>
            <a:ext cx="301841" cy="4582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149270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7.2.4</a:t>
            </a:r>
            <a:r>
              <a:rPr lang="zh-CN" altLang="en-US" dirty="0"/>
              <a:t>测试步骤</a:t>
            </a:r>
          </a:p>
        </p:txBody>
      </p:sp>
      <p:sp>
        <p:nvSpPr>
          <p:cNvPr id="4" name="文本框 3">
            <a:extLst>
              <a:ext uri="{FF2B5EF4-FFF2-40B4-BE49-F238E27FC236}">
                <a16:creationId xmlns:a16="http://schemas.microsoft.com/office/drawing/2014/main" id="{10827DD7-8EF7-4807-88EE-5524C2376F37}"/>
              </a:ext>
            </a:extLst>
          </p:cNvPr>
          <p:cNvSpPr txBox="1"/>
          <p:nvPr/>
        </p:nvSpPr>
        <p:spPr>
          <a:xfrm>
            <a:off x="1415713" y="930249"/>
            <a:ext cx="4909351" cy="369332"/>
          </a:xfrm>
          <a:prstGeom prst="rect">
            <a:avLst/>
          </a:prstGeom>
          <a:noFill/>
        </p:spPr>
        <p:txBody>
          <a:bodyPr wrap="square" rtlCol="0">
            <a:spAutoFit/>
          </a:bodyPr>
          <a:lstStyle/>
          <a:p>
            <a:r>
              <a:rPr lang="en-US" altLang="zh-CN" b="1" dirty="0">
                <a:latin typeface="+mn-ea"/>
              </a:rPr>
              <a:t>2.</a:t>
            </a:r>
            <a:r>
              <a:rPr lang="zh-CN" altLang="en-US" b="1" dirty="0">
                <a:latin typeface="+mn-ea"/>
              </a:rPr>
              <a:t>组装测试</a:t>
            </a:r>
            <a:endParaRPr lang="zh-CN" altLang="en-US" dirty="0"/>
          </a:p>
        </p:txBody>
      </p:sp>
      <p:sp>
        <p:nvSpPr>
          <p:cNvPr id="5" name="文本框 4">
            <a:extLst>
              <a:ext uri="{FF2B5EF4-FFF2-40B4-BE49-F238E27FC236}">
                <a16:creationId xmlns:a16="http://schemas.microsoft.com/office/drawing/2014/main" id="{F465F401-38DF-4FE0-B88F-313513C78048}"/>
              </a:ext>
            </a:extLst>
          </p:cNvPr>
          <p:cNvSpPr txBox="1"/>
          <p:nvPr/>
        </p:nvSpPr>
        <p:spPr>
          <a:xfrm>
            <a:off x="1415713" y="1882509"/>
            <a:ext cx="8602462" cy="3970318"/>
          </a:xfrm>
          <a:prstGeom prst="rect">
            <a:avLst/>
          </a:prstGeom>
          <a:noFill/>
        </p:spPr>
        <p:txBody>
          <a:bodyPr wrap="square" rtlCol="0">
            <a:spAutoFit/>
          </a:bodyPr>
          <a:lstStyle/>
          <a:p>
            <a:r>
              <a:rPr lang="zh-CN" altLang="en-US" sz="2800" dirty="0"/>
              <a:t>       也称为联合测试或集成测试，重点测试模块的几口部分，需设计测试过程使用的驱动模块或桩模块。</a:t>
            </a:r>
            <a:endParaRPr lang="en-US" altLang="zh-CN" sz="2800" dirty="0"/>
          </a:p>
          <a:p>
            <a:endParaRPr lang="en-US" altLang="zh-CN" sz="2800" dirty="0"/>
          </a:p>
          <a:p>
            <a:endParaRPr lang="en-US" altLang="zh-CN" sz="2800" dirty="0"/>
          </a:p>
          <a:p>
            <a:endParaRPr lang="en-US" altLang="zh-CN" sz="2800" dirty="0"/>
          </a:p>
          <a:p>
            <a:r>
              <a:rPr lang="zh-CN" altLang="en-US" sz="2800" dirty="0"/>
              <a:t>①确定模块组装方案，将经过测试的模块组装为一个完成的系统。组装方案分为渐增式及非渐增式。</a:t>
            </a:r>
            <a:endParaRPr lang="en-US" altLang="zh-CN" sz="2800" dirty="0"/>
          </a:p>
          <a:p>
            <a:endParaRPr lang="en-US" altLang="zh-CN" sz="2800" dirty="0"/>
          </a:p>
          <a:p>
            <a:r>
              <a:rPr lang="zh-CN" altLang="en-US" sz="2800" dirty="0"/>
              <a:t>②测试方法以黑盒法为主，按照组装方案进行测试。</a:t>
            </a:r>
          </a:p>
        </p:txBody>
      </p:sp>
      <p:sp>
        <p:nvSpPr>
          <p:cNvPr id="8" name="文本框 7">
            <a:extLst>
              <a:ext uri="{FF2B5EF4-FFF2-40B4-BE49-F238E27FC236}">
                <a16:creationId xmlns:a16="http://schemas.microsoft.com/office/drawing/2014/main" id="{45B626F1-500F-43CA-AE48-FE81C73633C3}"/>
              </a:ext>
            </a:extLst>
          </p:cNvPr>
          <p:cNvSpPr txBox="1"/>
          <p:nvPr/>
        </p:nvSpPr>
        <p:spPr>
          <a:xfrm>
            <a:off x="1415713" y="3364210"/>
            <a:ext cx="4909351" cy="369332"/>
          </a:xfrm>
          <a:prstGeom prst="rect">
            <a:avLst/>
          </a:prstGeom>
          <a:noFill/>
        </p:spPr>
        <p:txBody>
          <a:bodyPr wrap="square" rtlCol="0">
            <a:spAutoFit/>
          </a:bodyPr>
          <a:lstStyle/>
          <a:p>
            <a:r>
              <a:rPr lang="en-US" altLang="zh-CN" b="1" dirty="0">
                <a:latin typeface="+mn-ea"/>
              </a:rPr>
              <a:t>(1)</a:t>
            </a:r>
            <a:r>
              <a:rPr lang="zh-CN" altLang="en-US" b="1" dirty="0">
                <a:latin typeface="+mn-ea"/>
              </a:rPr>
              <a:t>组装测试的任务</a:t>
            </a:r>
            <a:endParaRPr lang="zh-CN" altLang="en-US" dirty="0"/>
          </a:p>
        </p:txBody>
      </p:sp>
    </p:spTree>
    <p:extLst>
      <p:ext uri="{BB962C8B-B14F-4D97-AF65-F5344CB8AC3E}">
        <p14:creationId xmlns:p14="http://schemas.microsoft.com/office/powerpoint/2010/main" val="126189749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7.2.4</a:t>
            </a:r>
            <a:r>
              <a:rPr lang="zh-CN" altLang="en-US" dirty="0"/>
              <a:t>测试步骤</a:t>
            </a:r>
          </a:p>
        </p:txBody>
      </p:sp>
      <p:sp>
        <p:nvSpPr>
          <p:cNvPr id="4" name="文本框 3">
            <a:extLst>
              <a:ext uri="{FF2B5EF4-FFF2-40B4-BE49-F238E27FC236}">
                <a16:creationId xmlns:a16="http://schemas.microsoft.com/office/drawing/2014/main" id="{1C10792C-6709-4DDF-AEBC-4453FDE9609B}"/>
              </a:ext>
            </a:extLst>
          </p:cNvPr>
          <p:cNvSpPr txBox="1"/>
          <p:nvPr/>
        </p:nvSpPr>
        <p:spPr>
          <a:xfrm>
            <a:off x="1415713" y="930249"/>
            <a:ext cx="4909351" cy="369332"/>
          </a:xfrm>
          <a:prstGeom prst="rect">
            <a:avLst/>
          </a:prstGeom>
          <a:noFill/>
        </p:spPr>
        <p:txBody>
          <a:bodyPr wrap="square" rtlCol="0">
            <a:spAutoFit/>
          </a:bodyPr>
          <a:lstStyle/>
          <a:p>
            <a:r>
              <a:rPr lang="zh-CN" altLang="en-US" b="1" dirty="0">
                <a:latin typeface="+mn-ea"/>
              </a:rPr>
              <a:t>（</a:t>
            </a:r>
            <a:r>
              <a:rPr lang="en-US" altLang="zh-CN" b="1" dirty="0">
                <a:latin typeface="+mn-ea"/>
              </a:rPr>
              <a:t>2</a:t>
            </a:r>
            <a:r>
              <a:rPr lang="zh-CN" altLang="en-US" b="1" dirty="0">
                <a:latin typeface="+mn-ea"/>
              </a:rPr>
              <a:t>）渐增式组装测试</a:t>
            </a:r>
            <a:endParaRPr lang="zh-CN" altLang="en-US" dirty="0"/>
          </a:p>
        </p:txBody>
      </p:sp>
      <p:sp>
        <p:nvSpPr>
          <p:cNvPr id="5" name="文本框 4">
            <a:extLst>
              <a:ext uri="{FF2B5EF4-FFF2-40B4-BE49-F238E27FC236}">
                <a16:creationId xmlns:a16="http://schemas.microsoft.com/office/drawing/2014/main" id="{4618F38B-9264-42DF-9E61-C6DFA47C8203}"/>
              </a:ext>
            </a:extLst>
          </p:cNvPr>
          <p:cNvSpPr txBox="1"/>
          <p:nvPr/>
        </p:nvSpPr>
        <p:spPr>
          <a:xfrm>
            <a:off x="1415713" y="1491892"/>
            <a:ext cx="8602462" cy="3970318"/>
          </a:xfrm>
          <a:prstGeom prst="rect">
            <a:avLst/>
          </a:prstGeom>
          <a:noFill/>
        </p:spPr>
        <p:txBody>
          <a:bodyPr wrap="square" rtlCol="0">
            <a:spAutoFit/>
          </a:bodyPr>
          <a:lstStyle/>
          <a:p>
            <a:r>
              <a:rPr lang="zh-CN" altLang="en-US" sz="2800" dirty="0"/>
              <a:t>       渐增式是先进行模块测试，然后将这些模块逐步组装成较大的系统，每连接一个模块进行一次测试。两种方案：</a:t>
            </a:r>
            <a:endParaRPr lang="en-US" altLang="zh-CN" sz="2800" dirty="0"/>
          </a:p>
          <a:p>
            <a:r>
              <a:rPr lang="en-US" altLang="zh-CN" sz="2800" dirty="0">
                <a:solidFill>
                  <a:schemeClr val="tx1">
                    <a:lumMod val="50000"/>
                    <a:lumOff val="50000"/>
                  </a:schemeClr>
                </a:solidFill>
                <a:latin typeface="微软雅黑" pitchFamily="34" charset="-122"/>
                <a:ea typeface="微软雅黑" pitchFamily="34" charset="-122"/>
              </a:rPr>
              <a:t>	</a:t>
            </a:r>
            <a:r>
              <a:rPr lang="zh-CN" altLang="en-US" sz="2800" dirty="0">
                <a:solidFill>
                  <a:schemeClr val="tx1">
                    <a:lumMod val="50000"/>
                    <a:lumOff val="50000"/>
                  </a:schemeClr>
                </a:solidFill>
                <a:latin typeface="微软雅黑" pitchFamily="34" charset="-122"/>
                <a:ea typeface="微软雅黑" pitchFamily="34" charset="-122"/>
              </a:rPr>
              <a:t>☞</a:t>
            </a:r>
            <a:r>
              <a:rPr lang="zh-CN" altLang="en-US" sz="2800" dirty="0"/>
              <a:t>自顶向下增值</a:t>
            </a:r>
            <a:endParaRPr lang="en-US" altLang="zh-CN" sz="2800" dirty="0"/>
          </a:p>
          <a:p>
            <a:r>
              <a:rPr lang="en-US" altLang="zh-CN" sz="2800" dirty="0">
                <a:solidFill>
                  <a:schemeClr val="tx1">
                    <a:lumMod val="50000"/>
                    <a:lumOff val="50000"/>
                  </a:schemeClr>
                </a:solidFill>
                <a:latin typeface="微软雅黑" pitchFamily="34" charset="-122"/>
                <a:ea typeface="微软雅黑" pitchFamily="34" charset="-122"/>
              </a:rPr>
              <a:t>	</a:t>
            </a:r>
            <a:r>
              <a:rPr lang="zh-CN" altLang="en-US" sz="2800" dirty="0">
                <a:solidFill>
                  <a:schemeClr val="tx1">
                    <a:lumMod val="50000"/>
                    <a:lumOff val="50000"/>
                  </a:schemeClr>
                </a:solidFill>
                <a:latin typeface="微软雅黑" pitchFamily="34" charset="-122"/>
                <a:ea typeface="微软雅黑" pitchFamily="34" charset="-122"/>
              </a:rPr>
              <a:t>☞</a:t>
            </a:r>
            <a:r>
              <a:rPr lang="zh-CN" altLang="en-US" sz="2800" dirty="0"/>
              <a:t>自底向上增值</a:t>
            </a:r>
            <a:endParaRPr lang="en-US" altLang="zh-CN" sz="2800" dirty="0"/>
          </a:p>
          <a:p>
            <a:endParaRPr lang="en-US" altLang="zh-CN" sz="2800" dirty="0"/>
          </a:p>
          <a:p>
            <a:r>
              <a:rPr lang="zh-CN" altLang="en-US" sz="2800" dirty="0"/>
              <a:t>设计驱动模块或桩模块，对每个新组装的子系统进行测试，对发现问题较多的子系统或模块应该用白盒法作回归测试。</a:t>
            </a:r>
          </a:p>
        </p:txBody>
      </p:sp>
    </p:spTree>
    <p:extLst>
      <p:ext uri="{BB962C8B-B14F-4D97-AF65-F5344CB8AC3E}">
        <p14:creationId xmlns:p14="http://schemas.microsoft.com/office/powerpoint/2010/main" val="206580052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7.2.4</a:t>
            </a:r>
            <a:r>
              <a:rPr lang="zh-CN" altLang="en-US" dirty="0"/>
              <a:t>测试步骤</a:t>
            </a:r>
          </a:p>
        </p:txBody>
      </p:sp>
      <p:sp>
        <p:nvSpPr>
          <p:cNvPr id="3" name="文本框 2">
            <a:extLst>
              <a:ext uri="{FF2B5EF4-FFF2-40B4-BE49-F238E27FC236}">
                <a16:creationId xmlns:a16="http://schemas.microsoft.com/office/drawing/2014/main" id="{8F613D05-2F98-481E-9B97-F35CF197E8AE}"/>
              </a:ext>
            </a:extLst>
          </p:cNvPr>
          <p:cNvSpPr txBox="1"/>
          <p:nvPr/>
        </p:nvSpPr>
        <p:spPr>
          <a:xfrm>
            <a:off x="1415713" y="930249"/>
            <a:ext cx="4909351" cy="369332"/>
          </a:xfrm>
          <a:prstGeom prst="rect">
            <a:avLst/>
          </a:prstGeom>
          <a:noFill/>
        </p:spPr>
        <p:txBody>
          <a:bodyPr wrap="square" rtlCol="0">
            <a:spAutoFit/>
          </a:bodyPr>
          <a:lstStyle/>
          <a:p>
            <a:r>
              <a:rPr lang="zh-CN" altLang="en-US" b="1" dirty="0">
                <a:latin typeface="+mn-ea"/>
              </a:rPr>
              <a:t>（</a:t>
            </a:r>
            <a:r>
              <a:rPr lang="en-US" altLang="zh-CN" b="1" dirty="0">
                <a:latin typeface="+mn-ea"/>
              </a:rPr>
              <a:t>2</a:t>
            </a:r>
            <a:r>
              <a:rPr lang="zh-CN" altLang="en-US" b="1" dirty="0">
                <a:latin typeface="+mn-ea"/>
              </a:rPr>
              <a:t>）渐增式组装测试</a:t>
            </a:r>
            <a:endParaRPr lang="zh-CN" altLang="en-US" dirty="0"/>
          </a:p>
        </p:txBody>
      </p:sp>
      <p:sp>
        <p:nvSpPr>
          <p:cNvPr id="4" name="文本框 3">
            <a:extLst>
              <a:ext uri="{FF2B5EF4-FFF2-40B4-BE49-F238E27FC236}">
                <a16:creationId xmlns:a16="http://schemas.microsoft.com/office/drawing/2014/main" id="{A1D52F98-0460-4312-977F-CB29A974EEEC}"/>
              </a:ext>
            </a:extLst>
          </p:cNvPr>
          <p:cNvSpPr txBox="1"/>
          <p:nvPr/>
        </p:nvSpPr>
        <p:spPr>
          <a:xfrm>
            <a:off x="1415713" y="1491892"/>
            <a:ext cx="9344023" cy="4524315"/>
          </a:xfrm>
          <a:prstGeom prst="rect">
            <a:avLst/>
          </a:prstGeom>
          <a:noFill/>
        </p:spPr>
        <p:txBody>
          <a:bodyPr wrap="square" rtlCol="0">
            <a:spAutoFit/>
          </a:bodyPr>
          <a:lstStyle/>
          <a:p>
            <a:r>
              <a:rPr lang="zh-CN" altLang="en-US" sz="2400" dirty="0"/>
              <a:t>确定集成过程的原则：</a:t>
            </a:r>
            <a:endParaRPr lang="en-US" altLang="zh-CN" sz="2400" dirty="0"/>
          </a:p>
          <a:p>
            <a:endParaRPr lang="en-US" altLang="zh-CN" sz="2400" dirty="0"/>
          </a:p>
          <a:p>
            <a:r>
              <a:rPr lang="zh-CN" altLang="en-US" sz="2400" dirty="0"/>
              <a:t>自顶而下增值</a:t>
            </a:r>
            <a:endParaRPr lang="en-US" altLang="zh-CN" sz="2400" dirty="0"/>
          </a:p>
          <a:p>
            <a:r>
              <a:rPr lang="en-US" altLang="zh-CN" sz="2400" dirty="0"/>
              <a:t>	</a:t>
            </a:r>
            <a:r>
              <a:rPr lang="zh-CN" altLang="en-US" sz="2400" dirty="0"/>
              <a:t>优点：能够尽早发现系统主控方面的问题。</a:t>
            </a:r>
            <a:endParaRPr lang="en-US" altLang="zh-CN" sz="2400" dirty="0"/>
          </a:p>
          <a:p>
            <a:r>
              <a:rPr lang="en-US" altLang="zh-CN" sz="2400" dirty="0"/>
              <a:t>	  </a:t>
            </a:r>
            <a:r>
              <a:rPr lang="zh-CN" altLang="en-US" sz="2400" dirty="0"/>
              <a:t>缺点：无法验证桩模块是否完全模拟了下属模块的功能。</a:t>
            </a:r>
            <a:endParaRPr lang="en-US" altLang="zh-CN" sz="2400" dirty="0"/>
          </a:p>
          <a:p>
            <a:r>
              <a:rPr lang="zh-CN" altLang="en-US" sz="2400" dirty="0"/>
              <a:t>自底而上增值</a:t>
            </a:r>
            <a:endParaRPr lang="en-US" altLang="zh-CN" sz="2400" dirty="0"/>
          </a:p>
          <a:p>
            <a:r>
              <a:rPr lang="en-US" altLang="zh-CN" sz="2400" dirty="0"/>
              <a:t>	</a:t>
            </a:r>
            <a:r>
              <a:rPr lang="zh-CN" altLang="en-US" sz="2400" dirty="0"/>
              <a:t>优点：驱动模块较容易编写桩模块，能够尽早查岀底层涉及较复杂的算法和实际的</a:t>
            </a:r>
            <a:r>
              <a:rPr lang="en-US" altLang="zh-CN" sz="2400" dirty="0"/>
              <a:t>O</a:t>
            </a:r>
            <a:r>
              <a:rPr lang="zh-CN" altLang="en-US" sz="2400" dirty="0"/>
              <a:t>模块中的错误。</a:t>
            </a:r>
            <a:endParaRPr lang="en-US" altLang="zh-CN" sz="2400" dirty="0"/>
          </a:p>
          <a:p>
            <a:r>
              <a:rPr lang="en-US" altLang="zh-CN" sz="2400" dirty="0"/>
              <a:t>	</a:t>
            </a:r>
            <a:r>
              <a:rPr lang="zh-CN" altLang="en-US" sz="2400" dirty="0"/>
              <a:t>缺点：最后才能发现系统主控方面的问题。</a:t>
            </a:r>
            <a:endParaRPr lang="en-US" altLang="zh-CN" sz="2400" dirty="0"/>
          </a:p>
          <a:p>
            <a:r>
              <a:rPr lang="zh-CN" altLang="en-US" sz="2400" dirty="0"/>
              <a:t>●集成过程的原则</a:t>
            </a:r>
            <a:endParaRPr lang="en-US" altLang="zh-CN" sz="2400" dirty="0"/>
          </a:p>
          <a:p>
            <a:r>
              <a:rPr lang="en-US" altLang="zh-CN" sz="2400" dirty="0"/>
              <a:t>	</a:t>
            </a:r>
            <a:r>
              <a:rPr lang="zh-CN" altLang="en-US" sz="2400" dirty="0"/>
              <a:t>①尽早测试关键模块</a:t>
            </a:r>
            <a:endParaRPr lang="en-US" altLang="zh-CN" sz="2400" dirty="0"/>
          </a:p>
          <a:p>
            <a:r>
              <a:rPr lang="en-US" altLang="zh-CN" sz="2400" dirty="0"/>
              <a:t>	</a:t>
            </a:r>
            <a:r>
              <a:rPr lang="zh-CN" altLang="en-US" sz="2400" dirty="0"/>
              <a:t>②尽早测试包含</a:t>
            </a:r>
            <a:r>
              <a:rPr lang="en-US" altLang="zh-CN" sz="2400" dirty="0"/>
              <a:t>I/0</a:t>
            </a:r>
            <a:r>
              <a:rPr lang="zh-CN" altLang="en-US" sz="2400" dirty="0"/>
              <a:t>的模块。</a:t>
            </a:r>
          </a:p>
        </p:txBody>
      </p:sp>
    </p:spTree>
    <p:extLst>
      <p:ext uri="{BB962C8B-B14F-4D97-AF65-F5344CB8AC3E}">
        <p14:creationId xmlns:p14="http://schemas.microsoft.com/office/powerpoint/2010/main" val="405941534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7.2.4</a:t>
            </a:r>
            <a:r>
              <a:rPr lang="zh-CN" altLang="en-US" dirty="0"/>
              <a:t>测试步骤</a:t>
            </a:r>
          </a:p>
        </p:txBody>
      </p:sp>
      <p:sp>
        <p:nvSpPr>
          <p:cNvPr id="4" name="文本框 3">
            <a:extLst>
              <a:ext uri="{FF2B5EF4-FFF2-40B4-BE49-F238E27FC236}">
                <a16:creationId xmlns:a16="http://schemas.microsoft.com/office/drawing/2014/main" id="{FBA7C03E-91A6-4C1E-9C37-8E540ADE9929}"/>
              </a:ext>
            </a:extLst>
          </p:cNvPr>
          <p:cNvSpPr txBox="1"/>
          <p:nvPr/>
        </p:nvSpPr>
        <p:spPr>
          <a:xfrm>
            <a:off x="1415713" y="930249"/>
            <a:ext cx="4909351" cy="369332"/>
          </a:xfrm>
          <a:prstGeom prst="rect">
            <a:avLst/>
          </a:prstGeom>
          <a:noFill/>
        </p:spPr>
        <p:txBody>
          <a:bodyPr wrap="square" rtlCol="0">
            <a:spAutoFit/>
          </a:bodyPr>
          <a:lstStyle/>
          <a:p>
            <a:r>
              <a:rPr lang="zh-CN" altLang="en-US" b="1" dirty="0">
                <a:latin typeface="+mn-ea"/>
              </a:rPr>
              <a:t>（</a:t>
            </a:r>
            <a:r>
              <a:rPr lang="en-US" altLang="zh-CN" b="1" dirty="0">
                <a:latin typeface="+mn-ea"/>
              </a:rPr>
              <a:t>3</a:t>
            </a:r>
            <a:r>
              <a:rPr lang="zh-CN" altLang="en-US" b="1" dirty="0">
                <a:latin typeface="+mn-ea"/>
              </a:rPr>
              <a:t>）混合增值</a:t>
            </a:r>
            <a:endParaRPr lang="zh-CN" altLang="en-US" dirty="0"/>
          </a:p>
        </p:txBody>
      </p:sp>
      <p:sp>
        <p:nvSpPr>
          <p:cNvPr id="5" name="文本框 4">
            <a:extLst>
              <a:ext uri="{FF2B5EF4-FFF2-40B4-BE49-F238E27FC236}">
                <a16:creationId xmlns:a16="http://schemas.microsoft.com/office/drawing/2014/main" id="{C717C9C8-A58F-450A-AB68-0BC8578BAFE8}"/>
              </a:ext>
            </a:extLst>
          </p:cNvPr>
          <p:cNvSpPr txBox="1"/>
          <p:nvPr/>
        </p:nvSpPr>
        <p:spPr>
          <a:xfrm>
            <a:off x="1544715" y="1917577"/>
            <a:ext cx="8735627" cy="3416320"/>
          </a:xfrm>
          <a:prstGeom prst="rect">
            <a:avLst/>
          </a:prstGeom>
          <a:noFill/>
        </p:spPr>
        <p:txBody>
          <a:bodyPr wrap="square" rtlCol="0">
            <a:spAutoFit/>
          </a:bodyPr>
          <a:lstStyle/>
          <a:p>
            <a:r>
              <a:rPr lang="zh-CN" altLang="en-US" sz="2400" dirty="0"/>
              <a:t>常见的混合增值方案：</a:t>
            </a:r>
            <a:endParaRPr lang="en-US" altLang="zh-CN" sz="2400" dirty="0"/>
          </a:p>
          <a:p>
            <a:r>
              <a:rPr lang="zh-CN" altLang="en-US" sz="2400" dirty="0"/>
              <a:t>●衍变的自顶而下</a:t>
            </a:r>
            <a:endParaRPr lang="en-US" altLang="zh-CN" sz="2400" dirty="0"/>
          </a:p>
          <a:p>
            <a:r>
              <a:rPr lang="en-US" altLang="zh-CN" sz="2400" dirty="0"/>
              <a:t>	</a:t>
            </a:r>
            <a:r>
              <a:rPr lang="zh-CN" altLang="en-US" sz="2400" dirty="0"/>
              <a:t>先自底而上集成子系统，再自顶而下集成总系统</a:t>
            </a:r>
            <a:endParaRPr lang="en-US" altLang="zh-CN" sz="2400" dirty="0"/>
          </a:p>
          <a:p>
            <a:r>
              <a:rPr lang="zh-CN" altLang="en-US" sz="2400" dirty="0"/>
              <a:t>●自底而上自顶而下增值</a:t>
            </a:r>
            <a:endParaRPr lang="en-US" altLang="zh-CN" sz="2400" dirty="0"/>
          </a:p>
          <a:p>
            <a:r>
              <a:rPr lang="en-US" altLang="zh-CN" sz="2400" dirty="0"/>
              <a:t>	</a:t>
            </a:r>
            <a:r>
              <a:rPr lang="zh-CN" altLang="en-US" sz="2400" dirty="0"/>
              <a:t>对含有读操作的子系统采用自底而上。</a:t>
            </a:r>
            <a:endParaRPr lang="en-US" altLang="zh-CN" sz="2400" dirty="0"/>
          </a:p>
          <a:p>
            <a:r>
              <a:rPr lang="en-US" altLang="zh-CN" sz="2400" dirty="0"/>
              <a:t>	</a:t>
            </a:r>
            <a:r>
              <a:rPr lang="zh-CN" altLang="en-US" sz="2400" dirty="0"/>
              <a:t>对含有写操作的子系统采用自顶而下</a:t>
            </a:r>
            <a:endParaRPr lang="en-US" altLang="zh-CN" sz="2400" dirty="0"/>
          </a:p>
          <a:p>
            <a:r>
              <a:rPr lang="zh-CN" altLang="en-US" sz="2400" dirty="0"/>
              <a:t>●回归测试</a:t>
            </a:r>
            <a:endParaRPr lang="en-US" altLang="zh-CN" sz="2400" dirty="0"/>
          </a:p>
          <a:p>
            <a:r>
              <a:rPr lang="en-US" altLang="zh-CN" sz="2400" dirty="0"/>
              <a:t>	</a:t>
            </a:r>
            <a:r>
              <a:rPr lang="zh-CN" altLang="en-US" sz="2400" dirty="0"/>
              <a:t>在回归测试中自底而上，对其余部分</a:t>
            </a:r>
            <a:r>
              <a:rPr lang="en-US" altLang="zh-CN" sz="2400" dirty="0"/>
              <a:t>(</a:t>
            </a:r>
            <a:r>
              <a:rPr lang="zh-CN" altLang="en-US" sz="2400" dirty="0"/>
              <a:t>尤其是对修改过的子系统</a:t>
            </a:r>
            <a:r>
              <a:rPr lang="en-US" altLang="zh-CN" sz="2400" dirty="0"/>
              <a:t>)</a:t>
            </a:r>
            <a:r>
              <a:rPr lang="zh-CN" altLang="en-US" sz="2400" dirty="0"/>
              <a:t>采用自顶而下。</a:t>
            </a:r>
          </a:p>
        </p:txBody>
      </p:sp>
    </p:spTree>
    <p:extLst>
      <p:ext uri="{BB962C8B-B14F-4D97-AF65-F5344CB8AC3E}">
        <p14:creationId xmlns:p14="http://schemas.microsoft.com/office/powerpoint/2010/main" val="400076101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7.2.4</a:t>
            </a:r>
            <a:r>
              <a:rPr lang="zh-CN" altLang="en-US" dirty="0"/>
              <a:t>测试步骤</a:t>
            </a:r>
          </a:p>
        </p:txBody>
      </p:sp>
      <p:sp>
        <p:nvSpPr>
          <p:cNvPr id="3" name="文本框 2">
            <a:extLst>
              <a:ext uri="{FF2B5EF4-FFF2-40B4-BE49-F238E27FC236}">
                <a16:creationId xmlns:a16="http://schemas.microsoft.com/office/drawing/2014/main" id="{B7CF7439-F580-4C6E-9626-793E0AEB3AE0}"/>
              </a:ext>
            </a:extLst>
          </p:cNvPr>
          <p:cNvSpPr txBox="1"/>
          <p:nvPr/>
        </p:nvSpPr>
        <p:spPr>
          <a:xfrm>
            <a:off x="1415713" y="930249"/>
            <a:ext cx="4909351" cy="369332"/>
          </a:xfrm>
          <a:prstGeom prst="rect">
            <a:avLst/>
          </a:prstGeom>
          <a:noFill/>
        </p:spPr>
        <p:txBody>
          <a:bodyPr wrap="square" rtlCol="0">
            <a:spAutoFit/>
          </a:bodyPr>
          <a:lstStyle/>
          <a:p>
            <a:r>
              <a:rPr lang="en-US" altLang="zh-CN" b="1" dirty="0">
                <a:latin typeface="+mn-ea"/>
              </a:rPr>
              <a:t>3.</a:t>
            </a:r>
            <a:r>
              <a:rPr lang="zh-CN" altLang="en-US" b="1" dirty="0">
                <a:latin typeface="+mn-ea"/>
              </a:rPr>
              <a:t>确认测试</a:t>
            </a:r>
            <a:endParaRPr lang="zh-CN" altLang="en-US" dirty="0"/>
          </a:p>
        </p:txBody>
      </p:sp>
      <p:sp>
        <p:nvSpPr>
          <p:cNvPr id="6" name="文本框 5">
            <a:extLst>
              <a:ext uri="{FF2B5EF4-FFF2-40B4-BE49-F238E27FC236}">
                <a16:creationId xmlns:a16="http://schemas.microsoft.com/office/drawing/2014/main" id="{8B792579-B594-4F9C-A4F4-51E1721C219F}"/>
              </a:ext>
            </a:extLst>
          </p:cNvPr>
          <p:cNvSpPr txBox="1"/>
          <p:nvPr/>
        </p:nvSpPr>
        <p:spPr>
          <a:xfrm>
            <a:off x="1415713" y="1491892"/>
            <a:ext cx="4909351" cy="369332"/>
          </a:xfrm>
          <a:prstGeom prst="rect">
            <a:avLst/>
          </a:prstGeom>
          <a:noFill/>
        </p:spPr>
        <p:txBody>
          <a:bodyPr wrap="square" rtlCol="0">
            <a:spAutoFit/>
          </a:bodyPr>
          <a:lstStyle/>
          <a:p>
            <a:r>
              <a:rPr lang="zh-CN" altLang="en-US" b="1" dirty="0">
                <a:latin typeface="+mn-ea"/>
              </a:rPr>
              <a:t>（</a:t>
            </a:r>
            <a:r>
              <a:rPr lang="en-US" altLang="zh-CN" b="1" dirty="0">
                <a:latin typeface="+mn-ea"/>
              </a:rPr>
              <a:t>1</a:t>
            </a:r>
            <a:r>
              <a:rPr lang="zh-CN" altLang="en-US" b="1" dirty="0">
                <a:latin typeface="+mn-ea"/>
              </a:rPr>
              <a:t>）确认测试的任务</a:t>
            </a:r>
            <a:endParaRPr lang="zh-CN" altLang="en-US" dirty="0"/>
          </a:p>
        </p:txBody>
      </p:sp>
      <p:sp>
        <p:nvSpPr>
          <p:cNvPr id="7" name="文本框 6">
            <a:extLst>
              <a:ext uri="{FF2B5EF4-FFF2-40B4-BE49-F238E27FC236}">
                <a16:creationId xmlns:a16="http://schemas.microsoft.com/office/drawing/2014/main" id="{0E3277DB-C16A-4A71-9B5E-06C1D1823301}"/>
              </a:ext>
            </a:extLst>
          </p:cNvPr>
          <p:cNvSpPr txBox="1"/>
          <p:nvPr/>
        </p:nvSpPr>
        <p:spPr>
          <a:xfrm>
            <a:off x="2006354" y="2029641"/>
            <a:ext cx="7448365" cy="646331"/>
          </a:xfrm>
          <a:prstGeom prst="rect">
            <a:avLst/>
          </a:prstGeom>
          <a:noFill/>
        </p:spPr>
        <p:txBody>
          <a:bodyPr wrap="square" rtlCol="0">
            <a:spAutoFit/>
          </a:bodyPr>
          <a:lstStyle/>
          <a:p>
            <a:r>
              <a:rPr lang="zh-CN" altLang="en-US" dirty="0"/>
              <a:t>又称为有效性测试或功能测试。其任务是验证系统的功能、性能等特性是否符合需求规格说明。</a:t>
            </a:r>
          </a:p>
        </p:txBody>
      </p:sp>
      <p:pic>
        <p:nvPicPr>
          <p:cNvPr id="8" name="图片 7">
            <a:extLst>
              <a:ext uri="{FF2B5EF4-FFF2-40B4-BE49-F238E27FC236}">
                <a16:creationId xmlns:a16="http://schemas.microsoft.com/office/drawing/2014/main" id="{C0C1B1DF-F903-4CA6-8850-17AC4DB9BAA3}"/>
              </a:ext>
            </a:extLst>
          </p:cNvPr>
          <p:cNvPicPr>
            <a:picLocks noChangeAspect="1"/>
          </p:cNvPicPr>
          <p:nvPr/>
        </p:nvPicPr>
        <p:blipFill>
          <a:blip r:embed="rId3"/>
          <a:stretch>
            <a:fillRect/>
          </a:stretch>
        </p:blipFill>
        <p:spPr>
          <a:xfrm>
            <a:off x="2006354" y="2933862"/>
            <a:ext cx="7039992" cy="3722378"/>
          </a:xfrm>
          <a:prstGeom prst="rect">
            <a:avLst/>
          </a:prstGeom>
        </p:spPr>
      </p:pic>
    </p:spTree>
    <p:extLst>
      <p:ext uri="{BB962C8B-B14F-4D97-AF65-F5344CB8AC3E}">
        <p14:creationId xmlns:p14="http://schemas.microsoft.com/office/powerpoint/2010/main" val="2643975414"/>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8"/>
          <p:cNvSpPr txBox="1">
            <a:spLocks noChangeArrowheads="1"/>
          </p:cNvSpPr>
          <p:nvPr/>
        </p:nvSpPr>
        <p:spPr bwMode="auto">
          <a:xfrm>
            <a:off x="416859" y="1750319"/>
            <a:ext cx="1135828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2000" dirty="0">
                <a:solidFill>
                  <a:schemeClr val="accent1"/>
                </a:solidFill>
                <a:latin typeface="Agency FB" panose="020B0503020202020204" pitchFamily="34" charset="0"/>
              </a:rPr>
              <a:t>7.2.1</a:t>
            </a:r>
            <a:r>
              <a:rPr lang="zh-CN" altLang="en-US" sz="12000" dirty="0">
                <a:solidFill>
                  <a:schemeClr val="accent1"/>
                </a:solidFill>
                <a:latin typeface="Agency FB" panose="020B0503020202020204" pitchFamily="34" charset="0"/>
              </a:rPr>
              <a:t>软件测</a:t>
            </a:r>
            <a:endParaRPr lang="en-US" altLang="zh-CN" sz="12000" dirty="0">
              <a:solidFill>
                <a:schemeClr val="accent1"/>
              </a:solidFill>
              <a:latin typeface="Agency FB" panose="020B0503020202020204" pitchFamily="34" charset="0"/>
            </a:endParaRPr>
          </a:p>
          <a:p>
            <a:pPr algn="ctr" eaLnBrk="1" hangingPunct="1">
              <a:lnSpc>
                <a:spcPct val="100000"/>
              </a:lnSpc>
              <a:spcBef>
                <a:spcPct val="0"/>
              </a:spcBef>
              <a:buFontTx/>
              <a:buNone/>
            </a:pPr>
            <a:r>
              <a:rPr lang="zh-CN" altLang="en-US" sz="12000" dirty="0">
                <a:solidFill>
                  <a:schemeClr val="accent1"/>
                </a:solidFill>
                <a:latin typeface="Agency FB" panose="020B0503020202020204" pitchFamily="34" charset="0"/>
              </a:rPr>
              <a:t>试的目标</a:t>
            </a:r>
          </a:p>
        </p:txBody>
      </p:sp>
    </p:spTree>
    <p:extLst>
      <p:ext uri="{BB962C8B-B14F-4D97-AF65-F5344CB8AC3E}">
        <p14:creationId xmlns:p14="http://schemas.microsoft.com/office/powerpoint/2010/main" val="370338890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7.2.4</a:t>
            </a:r>
            <a:r>
              <a:rPr lang="zh-CN" altLang="en-US" dirty="0"/>
              <a:t>测试步骤</a:t>
            </a:r>
          </a:p>
        </p:txBody>
      </p:sp>
      <p:sp>
        <p:nvSpPr>
          <p:cNvPr id="4" name="文本框 3">
            <a:extLst>
              <a:ext uri="{FF2B5EF4-FFF2-40B4-BE49-F238E27FC236}">
                <a16:creationId xmlns:a16="http://schemas.microsoft.com/office/drawing/2014/main" id="{18B5510E-DEAB-42D8-9F84-9044E842EA46}"/>
              </a:ext>
            </a:extLst>
          </p:cNvPr>
          <p:cNvSpPr txBox="1"/>
          <p:nvPr/>
        </p:nvSpPr>
        <p:spPr>
          <a:xfrm>
            <a:off x="1415713" y="968110"/>
            <a:ext cx="4909351" cy="369332"/>
          </a:xfrm>
          <a:prstGeom prst="rect">
            <a:avLst/>
          </a:prstGeom>
          <a:noFill/>
        </p:spPr>
        <p:txBody>
          <a:bodyPr wrap="square" rtlCol="0">
            <a:spAutoFit/>
          </a:bodyPr>
          <a:lstStyle/>
          <a:p>
            <a:r>
              <a:rPr lang="zh-CN" altLang="en-US" b="1" dirty="0">
                <a:latin typeface="+mn-ea"/>
              </a:rPr>
              <a:t>（</a:t>
            </a:r>
            <a:r>
              <a:rPr lang="en-US" altLang="zh-CN" b="1" dirty="0">
                <a:latin typeface="+mn-ea"/>
              </a:rPr>
              <a:t>2</a:t>
            </a:r>
            <a:r>
              <a:rPr lang="zh-CN" altLang="en-US" b="1" dirty="0">
                <a:latin typeface="+mn-ea"/>
              </a:rPr>
              <a:t>）确认测试步骤</a:t>
            </a:r>
            <a:endParaRPr lang="zh-CN" altLang="en-US" dirty="0"/>
          </a:p>
        </p:txBody>
      </p:sp>
      <p:sp>
        <p:nvSpPr>
          <p:cNvPr id="3" name="文本框 2">
            <a:extLst>
              <a:ext uri="{FF2B5EF4-FFF2-40B4-BE49-F238E27FC236}">
                <a16:creationId xmlns:a16="http://schemas.microsoft.com/office/drawing/2014/main" id="{4A8B955E-BD99-4BFF-848D-5B1281638B0B}"/>
              </a:ext>
            </a:extLst>
          </p:cNvPr>
          <p:cNvSpPr txBox="1"/>
          <p:nvPr/>
        </p:nvSpPr>
        <p:spPr>
          <a:xfrm>
            <a:off x="2201662" y="1766656"/>
            <a:ext cx="7901126" cy="3416320"/>
          </a:xfrm>
          <a:prstGeom prst="rect">
            <a:avLst/>
          </a:prstGeom>
          <a:noFill/>
        </p:spPr>
        <p:txBody>
          <a:bodyPr wrap="square" rtlCol="0">
            <a:spAutoFit/>
          </a:bodyPr>
          <a:lstStyle/>
          <a:p>
            <a:r>
              <a:rPr lang="zh-CN" altLang="en-US" sz="2400" dirty="0"/>
              <a:t>①有效性测试</a:t>
            </a:r>
            <a:endParaRPr lang="en-US" altLang="zh-CN" sz="2400" dirty="0"/>
          </a:p>
          <a:p>
            <a:r>
              <a:rPr lang="en-US" altLang="zh-CN" sz="2400" dirty="0"/>
              <a:t>	</a:t>
            </a:r>
            <a:r>
              <a:rPr lang="zh-CN" altLang="en-US" sz="2400" dirty="0"/>
              <a:t>制定测试计划，运用黑盒法，验证软件特性是否与需求符合。</a:t>
            </a:r>
            <a:endParaRPr lang="en-US" altLang="zh-CN" sz="2400" dirty="0"/>
          </a:p>
          <a:p>
            <a:endParaRPr lang="en-US" altLang="zh-CN" sz="2400" dirty="0"/>
          </a:p>
          <a:p>
            <a:r>
              <a:rPr lang="zh-CN" altLang="en-US" sz="2400" dirty="0"/>
              <a:t>②软件配置复查</a:t>
            </a:r>
            <a:endParaRPr lang="en-US" altLang="zh-CN" sz="2400" dirty="0"/>
          </a:p>
          <a:p>
            <a:r>
              <a:rPr lang="en-US" altLang="zh-CN" sz="2400" dirty="0"/>
              <a:t>	</a:t>
            </a:r>
            <a:r>
              <a:rPr lang="zh-CN" altLang="en-US" sz="2400" dirty="0"/>
              <a:t>软件配置一指软件工程过程中所产生的所有信息项文档、报告、程序、表、数据。随着软件工程过程的进展软件配置项</a:t>
            </a:r>
            <a:r>
              <a:rPr lang="en-US" altLang="zh-CN" sz="2400" dirty="0"/>
              <a:t>( SCI </a:t>
            </a:r>
            <a:r>
              <a:rPr lang="en-US" altLang="zh-CN" sz="2400" dirty="0" err="1"/>
              <a:t>softwareConfiguration</a:t>
            </a:r>
            <a:r>
              <a:rPr lang="en-US" altLang="zh-CN" sz="2400" dirty="0"/>
              <a:t> Item)</a:t>
            </a:r>
            <a:r>
              <a:rPr lang="zh-CN" altLang="en-US" sz="2400" dirty="0"/>
              <a:t>快速增加和变化。应复查</a:t>
            </a:r>
            <a:r>
              <a:rPr lang="en-US" altLang="zh-CN" sz="2400" dirty="0"/>
              <a:t>SCI</a:t>
            </a:r>
            <a:r>
              <a:rPr lang="zh-CN" altLang="en-US" sz="2400" dirty="0"/>
              <a:t>是否齐全。</a:t>
            </a:r>
          </a:p>
        </p:txBody>
      </p:sp>
    </p:spTree>
    <p:extLst>
      <p:ext uri="{BB962C8B-B14F-4D97-AF65-F5344CB8AC3E}">
        <p14:creationId xmlns:p14="http://schemas.microsoft.com/office/powerpoint/2010/main" val="294700250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7.2.4</a:t>
            </a:r>
            <a:r>
              <a:rPr lang="zh-CN" altLang="en-US" dirty="0"/>
              <a:t>测试步骤</a:t>
            </a:r>
          </a:p>
        </p:txBody>
      </p:sp>
      <p:sp>
        <p:nvSpPr>
          <p:cNvPr id="4" name="文本框 3">
            <a:extLst>
              <a:ext uri="{FF2B5EF4-FFF2-40B4-BE49-F238E27FC236}">
                <a16:creationId xmlns:a16="http://schemas.microsoft.com/office/drawing/2014/main" id="{AB9DBE3B-3D4C-4B92-B42A-842A30398989}"/>
              </a:ext>
            </a:extLst>
          </p:cNvPr>
          <p:cNvSpPr txBox="1"/>
          <p:nvPr/>
        </p:nvSpPr>
        <p:spPr>
          <a:xfrm>
            <a:off x="1415713" y="968110"/>
            <a:ext cx="4909351" cy="369332"/>
          </a:xfrm>
          <a:prstGeom prst="rect">
            <a:avLst/>
          </a:prstGeom>
          <a:noFill/>
        </p:spPr>
        <p:txBody>
          <a:bodyPr wrap="square" rtlCol="0">
            <a:spAutoFit/>
          </a:bodyPr>
          <a:lstStyle/>
          <a:p>
            <a:r>
              <a:rPr lang="zh-CN" altLang="en-US" b="1" dirty="0">
                <a:latin typeface="+mn-ea"/>
              </a:rPr>
              <a:t>（</a:t>
            </a:r>
            <a:r>
              <a:rPr lang="en-US" altLang="zh-CN" b="1" dirty="0">
                <a:latin typeface="+mn-ea"/>
              </a:rPr>
              <a:t>3</a:t>
            </a:r>
            <a:r>
              <a:rPr lang="zh-CN" altLang="en-US" b="1" dirty="0">
                <a:latin typeface="+mn-ea"/>
              </a:rPr>
              <a:t>）</a:t>
            </a:r>
            <a:r>
              <a:rPr lang="en-US" altLang="zh-CN" b="1" dirty="0">
                <a:latin typeface="+mn-ea"/>
              </a:rPr>
              <a:t>α</a:t>
            </a:r>
            <a:r>
              <a:rPr lang="zh-CN" altLang="en-US" b="1" dirty="0">
                <a:latin typeface="+mn-ea"/>
              </a:rPr>
              <a:t>测试和</a:t>
            </a:r>
            <a:r>
              <a:rPr lang="en-US" altLang="zh-CN" b="1" dirty="0">
                <a:latin typeface="+mn-ea"/>
              </a:rPr>
              <a:t>β</a:t>
            </a:r>
            <a:r>
              <a:rPr lang="zh-CN" altLang="en-US" b="1" dirty="0">
                <a:latin typeface="+mn-ea"/>
              </a:rPr>
              <a:t>测试</a:t>
            </a:r>
            <a:endParaRPr lang="zh-CN" altLang="en-US" dirty="0"/>
          </a:p>
        </p:txBody>
      </p:sp>
      <p:sp>
        <p:nvSpPr>
          <p:cNvPr id="3" name="矩形 2">
            <a:extLst>
              <a:ext uri="{FF2B5EF4-FFF2-40B4-BE49-F238E27FC236}">
                <a16:creationId xmlns:a16="http://schemas.microsoft.com/office/drawing/2014/main" id="{DD809A25-60FD-474C-9661-CB54902447A6}"/>
              </a:ext>
            </a:extLst>
          </p:cNvPr>
          <p:cNvSpPr/>
          <p:nvPr/>
        </p:nvSpPr>
        <p:spPr>
          <a:xfrm>
            <a:off x="1947168" y="1583185"/>
            <a:ext cx="9682579" cy="4893647"/>
          </a:xfrm>
          <a:prstGeom prst="rect">
            <a:avLst/>
          </a:prstGeom>
        </p:spPr>
        <p:txBody>
          <a:bodyPr wrap="square">
            <a:spAutoFit/>
          </a:bodyPr>
          <a:lstStyle/>
          <a:p>
            <a:r>
              <a:rPr lang="en-US" altLang="zh-CN" sz="2400" dirty="0">
                <a:latin typeface="+mn-ea"/>
              </a:rPr>
              <a:t>α</a:t>
            </a:r>
            <a:r>
              <a:rPr lang="zh-CN" altLang="en-US" sz="2400" dirty="0"/>
              <a:t>测试：</a:t>
            </a:r>
            <a:endParaRPr lang="en-US" altLang="zh-CN" sz="2400" dirty="0"/>
          </a:p>
          <a:p>
            <a:r>
              <a:rPr lang="en-US" altLang="zh-CN" sz="2400" dirty="0">
                <a:latin typeface="+mn-ea"/>
              </a:rPr>
              <a:t>	α</a:t>
            </a:r>
            <a:r>
              <a:rPr lang="zh-CN" altLang="en-US" sz="2400" dirty="0"/>
              <a:t>测试是在开发机构的监督下，由个别用户在确认测试阶段后期对软件进行测试，目的是评价软件的 FLURPS(功能、局域化、可使用性、可靠性、性能和支持)，注重界面和特色。</a:t>
            </a:r>
            <a:endParaRPr lang="en-US" altLang="zh-CN" sz="2400" dirty="0"/>
          </a:p>
          <a:p>
            <a:r>
              <a:rPr lang="zh-CN" altLang="en-US" sz="2400" dirty="0"/>
              <a:t>β测试：</a:t>
            </a:r>
            <a:endParaRPr lang="en-US" altLang="zh-CN" sz="2400" dirty="0"/>
          </a:p>
          <a:p>
            <a:r>
              <a:rPr lang="en-US" altLang="zh-CN" sz="2400" dirty="0"/>
              <a:t>	</a:t>
            </a:r>
            <a:r>
              <a:rPr lang="zh-CN" altLang="en-US" sz="2400" dirty="0"/>
              <a:t>β测试由支持软件预发行的客户对 FLURPS进行测试，主要目的是测试系统的可支持性。</a:t>
            </a:r>
            <a:endParaRPr lang="en-US" altLang="zh-CN" sz="2400" dirty="0"/>
          </a:p>
          <a:p>
            <a:r>
              <a:rPr lang="en-US" altLang="zh-CN" sz="2400" dirty="0"/>
              <a:t>	</a:t>
            </a:r>
            <a:r>
              <a:rPr lang="zh-CN" altLang="en-US" sz="2400" b="1" dirty="0"/>
              <a:t>F</a:t>
            </a:r>
            <a:r>
              <a:rPr lang="zh-CN" altLang="en-US" sz="2400" dirty="0"/>
              <a:t>unction Testing</a:t>
            </a:r>
            <a:r>
              <a:rPr lang="en-US" altLang="zh-CN" sz="2400" dirty="0"/>
              <a:t>	</a:t>
            </a:r>
            <a:r>
              <a:rPr lang="zh-CN" altLang="en-US" sz="2400" dirty="0"/>
              <a:t>功能测试</a:t>
            </a:r>
            <a:endParaRPr lang="en-US" altLang="zh-CN" sz="2400" dirty="0"/>
          </a:p>
          <a:p>
            <a:r>
              <a:rPr lang="en-US" altLang="zh-CN" sz="2400" dirty="0"/>
              <a:t>	</a:t>
            </a:r>
            <a:r>
              <a:rPr lang="zh-CN" altLang="en-US" sz="2400" b="1" dirty="0"/>
              <a:t>L</a:t>
            </a:r>
            <a:r>
              <a:rPr lang="zh-CN" altLang="en-US" sz="2400" dirty="0"/>
              <a:t>ocal area Testing</a:t>
            </a:r>
            <a:r>
              <a:rPr lang="en-US" altLang="zh-CN" sz="2400" dirty="0"/>
              <a:t>   </a:t>
            </a:r>
            <a:r>
              <a:rPr lang="zh-CN" altLang="en-US" sz="2400" dirty="0"/>
              <a:t>局域化测试</a:t>
            </a:r>
            <a:endParaRPr lang="en-US" altLang="zh-CN" sz="2400" dirty="0"/>
          </a:p>
          <a:p>
            <a:r>
              <a:rPr lang="en-US" altLang="zh-CN" sz="2400" dirty="0"/>
              <a:t>	</a:t>
            </a:r>
            <a:r>
              <a:rPr lang="zh-CN" altLang="en-US" sz="2400" b="1" dirty="0"/>
              <a:t>U</a:t>
            </a:r>
            <a:r>
              <a:rPr lang="zh-CN" altLang="en-US" sz="2400" dirty="0"/>
              <a:t>sability Testing</a:t>
            </a:r>
            <a:r>
              <a:rPr lang="en-US" altLang="zh-CN" sz="2400" dirty="0"/>
              <a:t>	</a:t>
            </a:r>
            <a:r>
              <a:rPr lang="zh-CN" altLang="en-US" sz="2400" dirty="0"/>
              <a:t>可使用性测试</a:t>
            </a:r>
            <a:endParaRPr lang="en-US" altLang="zh-CN" sz="2400" dirty="0"/>
          </a:p>
          <a:p>
            <a:r>
              <a:rPr lang="en-US" altLang="zh-CN" sz="2400" dirty="0"/>
              <a:t>	</a:t>
            </a:r>
            <a:r>
              <a:rPr lang="zh-CN" altLang="en-US" sz="2400" b="1" dirty="0"/>
              <a:t>R</a:t>
            </a:r>
            <a:r>
              <a:rPr lang="zh-CN" altLang="en-US" sz="2400" dirty="0"/>
              <a:t>egression Testing   回归测试</a:t>
            </a:r>
            <a:endParaRPr lang="en-US" altLang="zh-CN" sz="2400" dirty="0"/>
          </a:p>
          <a:p>
            <a:r>
              <a:rPr lang="en-US" altLang="zh-CN" sz="2400" dirty="0"/>
              <a:t>	</a:t>
            </a:r>
            <a:r>
              <a:rPr lang="zh-CN" altLang="en-US" sz="2400" b="1" dirty="0"/>
              <a:t>P</a:t>
            </a:r>
            <a:r>
              <a:rPr lang="zh-CN" altLang="en-US" sz="2400" dirty="0"/>
              <a:t>erformance Testing   性能测试</a:t>
            </a:r>
            <a:endParaRPr lang="en-US" altLang="zh-CN" sz="2400" dirty="0"/>
          </a:p>
          <a:p>
            <a:r>
              <a:rPr lang="en-US" altLang="zh-CN" sz="2400" dirty="0"/>
              <a:t>	</a:t>
            </a:r>
            <a:r>
              <a:rPr lang="zh-CN" altLang="en-US" sz="2400" b="1" dirty="0"/>
              <a:t>S</a:t>
            </a:r>
            <a:r>
              <a:rPr lang="zh-CN" altLang="en-US" sz="2400" dirty="0"/>
              <a:t>upportability Testing   可支持性测试</a:t>
            </a:r>
          </a:p>
        </p:txBody>
      </p:sp>
    </p:spTree>
    <p:extLst>
      <p:ext uri="{BB962C8B-B14F-4D97-AF65-F5344CB8AC3E}">
        <p14:creationId xmlns:p14="http://schemas.microsoft.com/office/powerpoint/2010/main" val="337933430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7.2.4</a:t>
            </a:r>
            <a:r>
              <a:rPr lang="zh-CN" altLang="en-US" dirty="0"/>
              <a:t>测试步骤</a:t>
            </a:r>
          </a:p>
        </p:txBody>
      </p:sp>
      <p:sp>
        <p:nvSpPr>
          <p:cNvPr id="3" name="文本框 2">
            <a:extLst>
              <a:ext uri="{FF2B5EF4-FFF2-40B4-BE49-F238E27FC236}">
                <a16:creationId xmlns:a16="http://schemas.microsoft.com/office/drawing/2014/main" id="{E56F3BB6-4904-418D-989F-2B22564A4448}"/>
              </a:ext>
            </a:extLst>
          </p:cNvPr>
          <p:cNvSpPr txBox="1"/>
          <p:nvPr/>
        </p:nvSpPr>
        <p:spPr>
          <a:xfrm>
            <a:off x="1415713" y="930249"/>
            <a:ext cx="4909351" cy="369332"/>
          </a:xfrm>
          <a:prstGeom prst="rect">
            <a:avLst/>
          </a:prstGeom>
          <a:noFill/>
        </p:spPr>
        <p:txBody>
          <a:bodyPr wrap="square" rtlCol="0">
            <a:spAutoFit/>
          </a:bodyPr>
          <a:lstStyle/>
          <a:p>
            <a:r>
              <a:rPr lang="en-US" altLang="zh-CN" b="1" dirty="0">
                <a:latin typeface="+mn-ea"/>
              </a:rPr>
              <a:t>4.</a:t>
            </a:r>
            <a:r>
              <a:rPr lang="zh-CN" altLang="en-US" b="1" dirty="0">
                <a:latin typeface="+mn-ea"/>
              </a:rPr>
              <a:t>系统测试</a:t>
            </a:r>
            <a:endParaRPr lang="zh-CN" altLang="en-US" dirty="0"/>
          </a:p>
        </p:txBody>
      </p:sp>
      <p:sp>
        <p:nvSpPr>
          <p:cNvPr id="4" name="文本框 3">
            <a:extLst>
              <a:ext uri="{FF2B5EF4-FFF2-40B4-BE49-F238E27FC236}">
                <a16:creationId xmlns:a16="http://schemas.microsoft.com/office/drawing/2014/main" id="{761A4BE5-F9A9-4D31-ACB8-4789408E007F}"/>
              </a:ext>
            </a:extLst>
          </p:cNvPr>
          <p:cNvSpPr txBox="1"/>
          <p:nvPr/>
        </p:nvSpPr>
        <p:spPr>
          <a:xfrm>
            <a:off x="1415712" y="2654529"/>
            <a:ext cx="4909351" cy="369332"/>
          </a:xfrm>
          <a:prstGeom prst="rect">
            <a:avLst/>
          </a:prstGeom>
          <a:noFill/>
        </p:spPr>
        <p:txBody>
          <a:bodyPr wrap="square" rtlCol="0">
            <a:spAutoFit/>
          </a:bodyPr>
          <a:lstStyle/>
          <a:p>
            <a:r>
              <a:rPr lang="en-US" altLang="zh-CN" b="1" dirty="0">
                <a:latin typeface="+mn-ea"/>
              </a:rPr>
              <a:t>5.</a:t>
            </a:r>
            <a:r>
              <a:rPr lang="zh-CN" altLang="en-US" b="1" dirty="0">
                <a:latin typeface="+mn-ea"/>
              </a:rPr>
              <a:t>验收测试</a:t>
            </a:r>
            <a:endParaRPr lang="zh-CN" altLang="en-US" dirty="0"/>
          </a:p>
        </p:txBody>
      </p:sp>
      <p:sp>
        <p:nvSpPr>
          <p:cNvPr id="5" name="文本框 4">
            <a:extLst>
              <a:ext uri="{FF2B5EF4-FFF2-40B4-BE49-F238E27FC236}">
                <a16:creationId xmlns:a16="http://schemas.microsoft.com/office/drawing/2014/main" id="{F365C670-322B-4A9F-A60D-72EA7B17F45C}"/>
              </a:ext>
            </a:extLst>
          </p:cNvPr>
          <p:cNvSpPr txBox="1"/>
          <p:nvPr/>
        </p:nvSpPr>
        <p:spPr>
          <a:xfrm>
            <a:off x="1864310" y="1465401"/>
            <a:ext cx="8451542" cy="830997"/>
          </a:xfrm>
          <a:prstGeom prst="rect">
            <a:avLst/>
          </a:prstGeom>
          <a:noFill/>
        </p:spPr>
        <p:txBody>
          <a:bodyPr wrap="square" rtlCol="0">
            <a:spAutoFit/>
          </a:bodyPr>
          <a:lstStyle/>
          <a:p>
            <a:r>
              <a:rPr lang="zh-CN" altLang="en-US" sz="2400" dirty="0"/>
              <a:t>       将经过确认测试的软件，与计算机硬件、外设、支持软件等一起，在实际运行环境下测试。</a:t>
            </a:r>
          </a:p>
        </p:txBody>
      </p:sp>
      <p:sp>
        <p:nvSpPr>
          <p:cNvPr id="6" name="文本框 5">
            <a:extLst>
              <a:ext uri="{FF2B5EF4-FFF2-40B4-BE49-F238E27FC236}">
                <a16:creationId xmlns:a16="http://schemas.microsoft.com/office/drawing/2014/main" id="{AF92A045-796F-4B94-884B-45FF9260C10D}"/>
              </a:ext>
            </a:extLst>
          </p:cNvPr>
          <p:cNvSpPr txBox="1"/>
          <p:nvPr/>
        </p:nvSpPr>
        <p:spPr>
          <a:xfrm>
            <a:off x="1864310" y="3216172"/>
            <a:ext cx="8451542" cy="1938992"/>
          </a:xfrm>
          <a:prstGeom prst="rect">
            <a:avLst/>
          </a:prstGeom>
          <a:noFill/>
        </p:spPr>
        <p:txBody>
          <a:bodyPr wrap="square" rtlCol="0">
            <a:spAutoFit/>
          </a:bodyPr>
          <a:lstStyle/>
          <a:p>
            <a:r>
              <a:rPr lang="zh-CN" altLang="en-US" sz="2400" dirty="0"/>
              <a:t>       验收测试是以用户为主的测试。软件工程课程设计的验收测试</a:t>
            </a:r>
            <a:r>
              <a:rPr lang="en-US" altLang="zh-CN" sz="2400" dirty="0"/>
              <a:t>,19</a:t>
            </a:r>
            <a:r>
              <a:rPr lang="zh-CN" altLang="en-US" sz="2400" dirty="0"/>
              <a:t>周进行。</a:t>
            </a:r>
            <a:endParaRPr lang="en-US" altLang="zh-CN" sz="2400" dirty="0"/>
          </a:p>
          <a:p>
            <a:r>
              <a:rPr lang="en-US" altLang="zh-CN" sz="2400" dirty="0"/>
              <a:t>      1</a:t>
            </a:r>
            <a:r>
              <a:rPr lang="zh-CN" altLang="en-US" sz="2400" dirty="0"/>
              <a:t>、步骤为</a:t>
            </a:r>
            <a:r>
              <a:rPr lang="en-US" altLang="zh-CN" sz="2400" dirty="0"/>
              <a:t>:</a:t>
            </a:r>
          </a:p>
          <a:p>
            <a:r>
              <a:rPr lang="en-US" altLang="zh-CN" sz="2400" dirty="0"/>
              <a:t>	(1)</a:t>
            </a:r>
            <a:r>
              <a:rPr lang="zh-CN" altLang="en-US" sz="2400" dirty="0"/>
              <a:t>由课题组根据测试用例，自己演示系统所有功能</a:t>
            </a:r>
            <a:endParaRPr lang="en-US" altLang="zh-CN" sz="2400" dirty="0"/>
          </a:p>
          <a:p>
            <a:r>
              <a:rPr lang="en-US" altLang="zh-CN" sz="2400" dirty="0"/>
              <a:t>	(2)</a:t>
            </a:r>
            <a:r>
              <a:rPr lang="zh-CN" altLang="en-US" sz="2400" dirty="0"/>
              <a:t>由教师进行测试。</a:t>
            </a:r>
          </a:p>
        </p:txBody>
      </p:sp>
    </p:spTree>
    <p:extLst>
      <p:ext uri="{BB962C8B-B14F-4D97-AF65-F5344CB8AC3E}">
        <p14:creationId xmlns:p14="http://schemas.microsoft.com/office/powerpoint/2010/main" val="153573107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8">
            <a:extLst>
              <a:ext uri="{FF2B5EF4-FFF2-40B4-BE49-F238E27FC236}">
                <a16:creationId xmlns:a16="http://schemas.microsoft.com/office/drawing/2014/main" id="{C6EFE57D-FD2D-4656-9D94-5F155A38DB04}"/>
              </a:ext>
            </a:extLst>
          </p:cNvPr>
          <p:cNvSpPr txBox="1">
            <a:spLocks noChangeArrowheads="1"/>
          </p:cNvSpPr>
          <p:nvPr/>
        </p:nvSpPr>
        <p:spPr bwMode="auto">
          <a:xfrm>
            <a:off x="416859" y="1750319"/>
            <a:ext cx="1135828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2000" dirty="0">
                <a:solidFill>
                  <a:schemeClr val="accent1"/>
                </a:solidFill>
                <a:latin typeface="Agency FB" panose="020B0503020202020204" pitchFamily="34" charset="0"/>
              </a:rPr>
              <a:t>7.2.5</a:t>
            </a:r>
            <a:r>
              <a:rPr lang="zh-CN" altLang="en-US" sz="12000" dirty="0">
                <a:solidFill>
                  <a:schemeClr val="accent1"/>
                </a:solidFill>
                <a:latin typeface="Agency FB" panose="020B0503020202020204" pitchFamily="34" charset="0"/>
              </a:rPr>
              <a:t>测试阶段</a:t>
            </a:r>
            <a:endParaRPr lang="en-US" altLang="zh-CN" sz="12000" dirty="0">
              <a:solidFill>
                <a:schemeClr val="accent1"/>
              </a:solidFill>
              <a:latin typeface="Agency FB" panose="020B0503020202020204" pitchFamily="34" charset="0"/>
            </a:endParaRPr>
          </a:p>
          <a:p>
            <a:pPr algn="ctr" eaLnBrk="1" hangingPunct="1">
              <a:lnSpc>
                <a:spcPct val="100000"/>
              </a:lnSpc>
              <a:spcBef>
                <a:spcPct val="0"/>
              </a:spcBef>
              <a:buFontTx/>
              <a:buNone/>
            </a:pPr>
            <a:r>
              <a:rPr lang="zh-CN" altLang="en-US" sz="12000" dirty="0">
                <a:solidFill>
                  <a:schemeClr val="accent1"/>
                </a:solidFill>
                <a:latin typeface="Agency FB" panose="020B0503020202020204" pitchFamily="34" charset="0"/>
              </a:rPr>
              <a:t>的信息流</a:t>
            </a:r>
          </a:p>
        </p:txBody>
      </p:sp>
    </p:spTree>
    <p:extLst>
      <p:ext uri="{BB962C8B-B14F-4D97-AF65-F5344CB8AC3E}">
        <p14:creationId xmlns:p14="http://schemas.microsoft.com/office/powerpoint/2010/main" val="249592947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标题 56"/>
          <p:cNvSpPr>
            <a:spLocks noGrp="1"/>
          </p:cNvSpPr>
          <p:nvPr>
            <p:ph type="title"/>
          </p:nvPr>
        </p:nvSpPr>
        <p:spPr/>
        <p:txBody>
          <a:bodyPr>
            <a:normAutofit fontScale="90000"/>
          </a:bodyPr>
          <a:lstStyle/>
          <a:p>
            <a:r>
              <a:rPr lang="en-US" altLang="zh-CN" dirty="0"/>
              <a:t>7.2.5</a:t>
            </a:r>
            <a:r>
              <a:rPr lang="zh-CN" altLang="en-US" dirty="0"/>
              <a:t>测试阶段的信息流</a:t>
            </a:r>
          </a:p>
        </p:txBody>
      </p:sp>
      <p:pic>
        <p:nvPicPr>
          <p:cNvPr id="51" name="图片 1">
            <a:extLst>
              <a:ext uri="{FF2B5EF4-FFF2-40B4-BE49-F238E27FC236}">
                <a16:creationId xmlns:a16="http://schemas.microsoft.com/office/drawing/2014/main" id="{F02C4F29-B2B7-4F6D-B85D-1AE1A454DD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7185" y="1119375"/>
            <a:ext cx="7472363" cy="272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矩形 49">
            <a:extLst>
              <a:ext uri="{FF2B5EF4-FFF2-40B4-BE49-F238E27FC236}">
                <a16:creationId xmlns:a16="http://schemas.microsoft.com/office/drawing/2014/main" id="{4AAF12B1-D2C2-45B6-8452-0FE7A79C38FA}"/>
              </a:ext>
            </a:extLst>
          </p:cNvPr>
          <p:cNvSpPr/>
          <p:nvPr/>
        </p:nvSpPr>
        <p:spPr>
          <a:xfrm>
            <a:off x="3048000" y="4226549"/>
            <a:ext cx="6096000" cy="1346331"/>
          </a:xfrm>
          <a:prstGeom prst="rect">
            <a:avLst/>
          </a:prstGeom>
        </p:spPr>
        <p:txBody>
          <a:bodyPr>
            <a:spAutoFit/>
          </a:bodyPr>
          <a:lstStyle/>
          <a:p>
            <a:pPr>
              <a:lnSpc>
                <a:spcPts val="3400"/>
              </a:lnSpc>
              <a:spcBef>
                <a:spcPts val="600"/>
              </a:spcBef>
              <a:defRPr/>
            </a:pPr>
            <a:r>
              <a:rPr lang="zh-CN" altLang="en-US" dirty="0">
                <a:latin typeface="+mn-ea"/>
              </a:rPr>
              <a:t>上图</a:t>
            </a:r>
            <a:r>
              <a:rPr lang="zh-CN" altLang="zh-CN" dirty="0">
                <a:latin typeface="+mn-ea"/>
              </a:rPr>
              <a:t>描绘了测试阶段的信息流，这个阶段的输入信息有两类：</a:t>
            </a:r>
            <a:r>
              <a:rPr lang="en-US" altLang="zh-CN" dirty="0">
                <a:latin typeface="+mn-ea"/>
              </a:rPr>
              <a:t> (1)</a:t>
            </a:r>
            <a:r>
              <a:rPr lang="zh-CN" altLang="zh-CN" dirty="0">
                <a:latin typeface="+mn-ea"/>
              </a:rPr>
              <a:t>软件配置，包括需求说明书、设计说明书和源程序清单等；</a:t>
            </a:r>
            <a:r>
              <a:rPr lang="en-US" altLang="zh-CN" dirty="0">
                <a:latin typeface="+mn-ea"/>
              </a:rPr>
              <a:t> (2)</a:t>
            </a:r>
            <a:r>
              <a:rPr lang="zh-CN" altLang="zh-CN" dirty="0">
                <a:latin typeface="+mn-ea"/>
              </a:rPr>
              <a:t>测试配置，包括测试计划和测试方案。</a:t>
            </a:r>
            <a:endParaRPr lang="en-US" altLang="zh-CN" dirty="0">
              <a:latin typeface="+mn-ea"/>
            </a:endParaRPr>
          </a:p>
        </p:txBody>
      </p:sp>
    </p:spTree>
    <p:extLst>
      <p:ext uri="{BB962C8B-B14F-4D97-AF65-F5344CB8AC3E}">
        <p14:creationId xmlns:p14="http://schemas.microsoft.com/office/powerpoint/2010/main" val="4238229382"/>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7.2.5</a:t>
            </a:r>
            <a:r>
              <a:rPr lang="zh-CN" altLang="en-US" dirty="0"/>
              <a:t>测试阶段的信息流</a:t>
            </a:r>
          </a:p>
        </p:txBody>
      </p:sp>
      <p:sp>
        <p:nvSpPr>
          <p:cNvPr id="103" name="TextBox 7">
            <a:extLst>
              <a:ext uri="{FF2B5EF4-FFF2-40B4-BE49-F238E27FC236}">
                <a16:creationId xmlns:a16="http://schemas.microsoft.com/office/drawing/2014/main" id="{F7044DED-7B46-40AB-A812-B80069304F04}"/>
              </a:ext>
            </a:extLst>
          </p:cNvPr>
          <p:cNvSpPr txBox="1">
            <a:spLocks noChangeArrowheads="1"/>
          </p:cNvSpPr>
          <p:nvPr/>
        </p:nvSpPr>
        <p:spPr bwMode="auto">
          <a:xfrm>
            <a:off x="1698625" y="1341998"/>
            <a:ext cx="8043863"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indent="457200" eaLnBrk="1" hangingPunct="1">
              <a:lnSpc>
                <a:spcPts val="3500"/>
              </a:lnSpc>
              <a:spcBef>
                <a:spcPts val="600"/>
              </a:spcBef>
              <a:defRPr/>
            </a:pPr>
            <a:r>
              <a:rPr lang="en-US" altLang="zh-CN" sz="2400" b="1" dirty="0">
                <a:latin typeface="+mn-ea"/>
                <a:ea typeface="+mn-ea"/>
              </a:rPr>
              <a:t> </a:t>
            </a:r>
            <a:r>
              <a:rPr lang="zh-CN" altLang="zh-CN" sz="2400" b="1" dirty="0">
                <a:solidFill>
                  <a:schemeClr val="accent2"/>
                </a:solidFill>
                <a:latin typeface="+mn-ea"/>
                <a:ea typeface="+mn-ea"/>
              </a:rPr>
              <a:t>测试方案</a:t>
            </a:r>
            <a:r>
              <a:rPr lang="zh-CN" altLang="zh-CN" sz="2400" dirty="0">
                <a:latin typeface="+mn-ea"/>
                <a:ea typeface="+mn-ea"/>
              </a:rPr>
              <a:t>不仅仅是测试时使用的输入数据</a:t>
            </a:r>
            <a:r>
              <a:rPr lang="en-US" altLang="zh-CN" sz="2400" dirty="0">
                <a:latin typeface="+mn-ea"/>
                <a:ea typeface="+mn-ea"/>
              </a:rPr>
              <a:t>(</a:t>
            </a:r>
            <a:r>
              <a:rPr lang="zh-CN" altLang="zh-CN" sz="2400" dirty="0">
                <a:latin typeface="+mn-ea"/>
                <a:ea typeface="+mn-ea"/>
              </a:rPr>
              <a:t>称为测试用例</a:t>
            </a:r>
            <a:r>
              <a:rPr lang="en-US" altLang="zh-CN" sz="2400" dirty="0">
                <a:latin typeface="+mn-ea"/>
                <a:ea typeface="+mn-ea"/>
              </a:rPr>
              <a:t>)</a:t>
            </a:r>
            <a:r>
              <a:rPr lang="zh-CN" altLang="zh-CN" sz="2400" dirty="0">
                <a:latin typeface="+mn-ea"/>
                <a:ea typeface="+mn-ea"/>
              </a:rPr>
              <a:t>，还应该包括每组输入数据预定要检验的功能，以及每组输入数据预期应该得到的正确输出。</a:t>
            </a:r>
            <a:endParaRPr lang="en-US" altLang="zh-CN" sz="2400" dirty="0">
              <a:latin typeface="+mn-ea"/>
              <a:ea typeface="+mn-ea"/>
            </a:endParaRPr>
          </a:p>
          <a:p>
            <a:pPr marL="0" indent="457200" eaLnBrk="1" hangingPunct="1">
              <a:lnSpc>
                <a:spcPts val="3500"/>
              </a:lnSpc>
              <a:spcBef>
                <a:spcPts val="600"/>
              </a:spcBef>
              <a:defRPr/>
            </a:pPr>
            <a:r>
              <a:rPr lang="en-US" altLang="zh-CN" sz="2400" dirty="0">
                <a:latin typeface="+mn-ea"/>
                <a:ea typeface="+mn-ea"/>
              </a:rPr>
              <a:t> </a:t>
            </a:r>
            <a:r>
              <a:rPr lang="zh-CN" altLang="zh-CN" sz="2400" dirty="0">
                <a:latin typeface="+mn-ea"/>
                <a:ea typeface="+mn-ea"/>
              </a:rPr>
              <a:t>测试配置是软件配置的一个子集，最终交出的软件配置应该包括上述测试配置以及测试的实际结果和调试的记录。</a:t>
            </a:r>
            <a:endParaRPr lang="en-US" altLang="zh-CN" sz="2400" dirty="0">
              <a:latin typeface="+mn-ea"/>
              <a:ea typeface="+mn-ea"/>
            </a:endParaRPr>
          </a:p>
        </p:txBody>
      </p:sp>
      <p:sp>
        <p:nvSpPr>
          <p:cNvPr id="104" name="TextBox 7">
            <a:extLst>
              <a:ext uri="{FF2B5EF4-FFF2-40B4-BE49-F238E27FC236}">
                <a16:creationId xmlns:a16="http://schemas.microsoft.com/office/drawing/2014/main" id="{25CF2110-6169-48BE-8067-933CD6B9C86D}"/>
              </a:ext>
            </a:extLst>
          </p:cNvPr>
          <p:cNvSpPr txBox="1">
            <a:spLocks noChangeArrowheads="1"/>
          </p:cNvSpPr>
          <p:nvPr/>
        </p:nvSpPr>
        <p:spPr bwMode="auto">
          <a:xfrm>
            <a:off x="1770063" y="4123298"/>
            <a:ext cx="8045450" cy="96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ts val="3400"/>
              </a:lnSpc>
              <a:spcBef>
                <a:spcPts val="600"/>
              </a:spcBef>
              <a:buFontTx/>
              <a:buNone/>
            </a:pPr>
            <a:r>
              <a:rPr lang="en-US" altLang="zh-CN" sz="2400" dirty="0">
                <a:latin typeface="Arial" panose="020B0604020202020204" pitchFamily="34" charset="0"/>
              </a:rPr>
              <a:t>  </a:t>
            </a:r>
            <a:r>
              <a:rPr lang="zh-CN" altLang="zh-CN" sz="2400" dirty="0">
                <a:latin typeface="Arial" panose="020B0604020202020204" pitchFamily="34" charset="0"/>
              </a:rPr>
              <a:t>比较测试得出的实际结果和预期的结果，如果两者不一致则很可能是程序中有错误。</a:t>
            </a:r>
            <a:endParaRPr lang="en-US" altLang="zh-CN" sz="2400" dirty="0">
              <a:latin typeface="Arial" panose="020B0604020202020204" pitchFamily="34" charset="0"/>
            </a:endParaRPr>
          </a:p>
        </p:txBody>
      </p:sp>
    </p:spTree>
    <p:extLst>
      <p:ext uri="{BB962C8B-B14F-4D97-AF65-F5344CB8AC3E}">
        <p14:creationId xmlns:p14="http://schemas.microsoft.com/office/powerpoint/2010/main" val="282740845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7"/>
          <p:cNvSpPr>
            <a:spLocks noGrp="1"/>
          </p:cNvSpPr>
          <p:nvPr>
            <p:ph type="title"/>
          </p:nvPr>
        </p:nvSpPr>
        <p:spPr/>
        <p:txBody>
          <a:bodyPr>
            <a:normAutofit fontScale="90000"/>
          </a:bodyPr>
          <a:lstStyle/>
          <a:p>
            <a:r>
              <a:rPr lang="en-US" altLang="zh-CN" dirty="0"/>
              <a:t>7.2.5</a:t>
            </a:r>
            <a:r>
              <a:rPr lang="zh-CN" altLang="en-US" dirty="0"/>
              <a:t>测试阶段的信息流</a:t>
            </a:r>
          </a:p>
        </p:txBody>
      </p:sp>
      <p:sp>
        <p:nvSpPr>
          <p:cNvPr id="12" name="TextBox 7">
            <a:extLst>
              <a:ext uri="{FF2B5EF4-FFF2-40B4-BE49-F238E27FC236}">
                <a16:creationId xmlns:a16="http://schemas.microsoft.com/office/drawing/2014/main" id="{A8067A75-F985-4E97-AD7F-93AA25A64AE1}"/>
              </a:ext>
            </a:extLst>
          </p:cNvPr>
          <p:cNvSpPr txBox="1">
            <a:spLocks noChangeArrowheads="1"/>
          </p:cNvSpPr>
          <p:nvPr/>
        </p:nvSpPr>
        <p:spPr bwMode="auto">
          <a:xfrm>
            <a:off x="1996281" y="1255526"/>
            <a:ext cx="8199437" cy="33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indent="457200" eaLnBrk="1" hangingPunct="1">
              <a:lnSpc>
                <a:spcPts val="3500"/>
              </a:lnSpc>
              <a:spcBef>
                <a:spcPts val="600"/>
              </a:spcBef>
              <a:defRPr/>
            </a:pPr>
            <a:r>
              <a:rPr lang="en-US" altLang="zh-CN" sz="2400" dirty="0">
                <a:latin typeface="+mn-ea"/>
                <a:ea typeface="+mn-ea"/>
              </a:rPr>
              <a:t> </a:t>
            </a:r>
            <a:r>
              <a:rPr lang="zh-CN" altLang="zh-CN" sz="2400" dirty="0">
                <a:latin typeface="+mn-ea"/>
                <a:ea typeface="+mn-ea"/>
              </a:rPr>
              <a:t>如果经常出现要求修改设计的严重错误，那么软件的质量和可靠性是值得怀疑的，应该进一步仔细测试。</a:t>
            </a:r>
            <a:endParaRPr lang="en-US" altLang="zh-CN" sz="2400" dirty="0">
              <a:latin typeface="+mn-ea"/>
              <a:ea typeface="+mn-ea"/>
            </a:endParaRPr>
          </a:p>
          <a:p>
            <a:pPr marL="0" indent="457200" eaLnBrk="1" hangingPunct="1">
              <a:lnSpc>
                <a:spcPts val="3500"/>
              </a:lnSpc>
              <a:spcBef>
                <a:spcPts val="600"/>
              </a:spcBef>
              <a:defRPr/>
            </a:pPr>
            <a:r>
              <a:rPr lang="en-US" altLang="zh-CN" sz="2400" dirty="0">
                <a:latin typeface="+mn-ea"/>
                <a:ea typeface="+mn-ea"/>
              </a:rPr>
              <a:t> </a:t>
            </a:r>
            <a:r>
              <a:rPr lang="zh-CN" altLang="zh-CN" sz="2400" dirty="0">
                <a:latin typeface="+mn-ea"/>
                <a:ea typeface="+mn-ea"/>
              </a:rPr>
              <a:t>如果看起来软件功能完成得很正常，遇到的错误也很容易改正，则仍然应该考虑两种可能：</a:t>
            </a:r>
            <a:r>
              <a:rPr lang="en-US" altLang="zh-CN" sz="2400" dirty="0">
                <a:latin typeface="+mn-ea"/>
                <a:ea typeface="+mn-ea"/>
              </a:rPr>
              <a:t>(1)</a:t>
            </a:r>
            <a:r>
              <a:rPr lang="zh-CN" altLang="zh-CN" sz="2400" dirty="0">
                <a:latin typeface="+mn-ea"/>
                <a:ea typeface="+mn-ea"/>
              </a:rPr>
              <a:t>软件的可靠性是可以接受的；</a:t>
            </a:r>
            <a:r>
              <a:rPr lang="en-US" altLang="zh-CN" sz="2400" dirty="0">
                <a:latin typeface="+mn-ea"/>
                <a:ea typeface="+mn-ea"/>
              </a:rPr>
              <a:t>(2)</a:t>
            </a:r>
            <a:r>
              <a:rPr lang="zh-CN" altLang="zh-CN" sz="2400" dirty="0">
                <a:latin typeface="+mn-ea"/>
                <a:ea typeface="+mn-ea"/>
              </a:rPr>
              <a:t>所进行的测试尚不足以发现严重的错误。</a:t>
            </a:r>
            <a:endParaRPr lang="en-US" altLang="zh-CN" sz="2400" dirty="0">
              <a:latin typeface="+mn-ea"/>
              <a:ea typeface="+mn-ea"/>
            </a:endParaRPr>
          </a:p>
          <a:p>
            <a:pPr marL="0" indent="457200" eaLnBrk="1" hangingPunct="1">
              <a:lnSpc>
                <a:spcPts val="3500"/>
              </a:lnSpc>
              <a:spcBef>
                <a:spcPts val="600"/>
              </a:spcBef>
              <a:defRPr/>
            </a:pPr>
            <a:r>
              <a:rPr lang="en-US" altLang="zh-CN" sz="2400" dirty="0">
                <a:latin typeface="+mn-ea"/>
                <a:ea typeface="+mn-ea"/>
              </a:rPr>
              <a:t> </a:t>
            </a:r>
            <a:r>
              <a:rPr lang="zh-CN" altLang="zh-CN" sz="2400" dirty="0">
                <a:latin typeface="+mn-ea"/>
                <a:ea typeface="+mn-ea"/>
              </a:rPr>
              <a:t>如果经过测试，一个错误也没有被发现，则很可能是因为对测试配置思考不充分，以致不能暴露软件中潜藏的错误。</a:t>
            </a:r>
            <a:endParaRPr lang="en-US" altLang="zh-CN" sz="2400" dirty="0">
              <a:latin typeface="+mn-ea"/>
              <a:ea typeface="+mn-ea"/>
            </a:endParaRPr>
          </a:p>
        </p:txBody>
      </p:sp>
      <p:sp>
        <p:nvSpPr>
          <p:cNvPr id="13" name="TextBox 7">
            <a:extLst>
              <a:ext uri="{FF2B5EF4-FFF2-40B4-BE49-F238E27FC236}">
                <a16:creationId xmlns:a16="http://schemas.microsoft.com/office/drawing/2014/main" id="{058C7AE4-E093-448F-BD7E-EC11D68EE66C}"/>
              </a:ext>
            </a:extLst>
          </p:cNvPr>
          <p:cNvSpPr txBox="1">
            <a:spLocks noChangeArrowheads="1"/>
          </p:cNvSpPr>
          <p:nvPr/>
        </p:nvSpPr>
        <p:spPr bwMode="auto">
          <a:xfrm>
            <a:off x="1996281" y="4640076"/>
            <a:ext cx="8199437"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ts val="3400"/>
              </a:lnSpc>
              <a:spcBef>
                <a:spcPts val="600"/>
              </a:spcBef>
              <a:buFontTx/>
              <a:buNone/>
            </a:pPr>
            <a:r>
              <a:rPr lang="en-US" altLang="zh-CN" sz="2400" b="1" dirty="0">
                <a:latin typeface="Arial" panose="020B0604020202020204" pitchFamily="34" charset="0"/>
              </a:rPr>
              <a:t> </a:t>
            </a:r>
            <a:r>
              <a:rPr lang="zh-CN" altLang="zh-CN" sz="2400" b="1" dirty="0">
                <a:solidFill>
                  <a:schemeClr val="accent2"/>
                </a:solidFill>
                <a:latin typeface="Arial" panose="020B0604020202020204" pitchFamily="34" charset="0"/>
              </a:rPr>
              <a:t>软件可靠性模型</a:t>
            </a:r>
            <a:r>
              <a:rPr lang="zh-CN" altLang="zh-CN" sz="2400" dirty="0">
                <a:latin typeface="Arial" panose="020B0604020202020204" pitchFamily="34" charset="0"/>
              </a:rPr>
              <a:t>使用错误率数据估计将来出现错误的情况，并进而对软件可靠性进行预测。</a:t>
            </a:r>
            <a:endParaRPr lang="en-US" altLang="zh-CN" sz="2400" dirty="0">
              <a:latin typeface="Arial" panose="020B0604020202020204" pitchFamily="34" charset="0"/>
            </a:endParaRPr>
          </a:p>
        </p:txBody>
      </p:sp>
    </p:spTree>
    <p:extLst>
      <p:ext uri="{BB962C8B-B14F-4D97-AF65-F5344CB8AC3E}">
        <p14:creationId xmlns:p14="http://schemas.microsoft.com/office/powerpoint/2010/main" val="232680189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764" y="914400"/>
            <a:ext cx="10682343" cy="3416320"/>
          </a:xfrm>
          <a:prstGeom prst="rect">
            <a:avLst/>
          </a:prstGeom>
          <a:noFill/>
        </p:spPr>
        <p:txBody>
          <a:bodyPr wrap="square" rtlCol="0">
            <a:spAutoFit/>
          </a:bodyPr>
          <a:lstStyle/>
          <a:p>
            <a:r>
              <a:rPr lang="zh-CN" altLang="en-US" dirty="0"/>
              <a:t>问题：</a:t>
            </a:r>
            <a:endParaRPr lang="en-US" altLang="zh-CN" dirty="0"/>
          </a:p>
          <a:p>
            <a:r>
              <a:rPr lang="en-US" altLang="zh-CN" dirty="0"/>
              <a:t>	1.</a:t>
            </a:r>
            <a:r>
              <a:rPr lang="zh-CN" altLang="en-US" dirty="0"/>
              <a:t>软件测试方法分为</a:t>
            </a:r>
            <a:r>
              <a:rPr lang="en-US" altLang="zh-CN" dirty="0"/>
              <a:t>		</a:t>
            </a:r>
            <a:r>
              <a:rPr lang="zh-CN" altLang="en-US" dirty="0"/>
              <a:t>和</a:t>
            </a:r>
            <a:r>
              <a:rPr lang="en-US" altLang="zh-CN" dirty="0"/>
              <a:t>		</a:t>
            </a:r>
            <a:r>
              <a:rPr lang="zh-CN" altLang="en-US" dirty="0"/>
              <a:t>。</a:t>
            </a:r>
            <a:endParaRPr lang="en-US" altLang="zh-CN" dirty="0"/>
          </a:p>
          <a:p>
            <a:endParaRPr lang="en-US" altLang="zh-CN" dirty="0"/>
          </a:p>
          <a:p>
            <a:r>
              <a:rPr lang="en-US" altLang="zh-CN" dirty="0"/>
              <a:t>	2.</a:t>
            </a:r>
            <a:r>
              <a:rPr lang="zh-CN" altLang="en-US" dirty="0"/>
              <a:t>静态分析方法的主要形式为</a:t>
            </a:r>
            <a:r>
              <a:rPr lang="en-US" altLang="zh-CN" dirty="0"/>
              <a:t>		</a:t>
            </a:r>
            <a:r>
              <a:rPr lang="zh-CN" altLang="en-US" dirty="0"/>
              <a:t>、</a:t>
            </a:r>
            <a:r>
              <a:rPr lang="en-US" altLang="zh-CN" dirty="0"/>
              <a:t>		</a:t>
            </a:r>
            <a:r>
              <a:rPr lang="zh-CN" altLang="en-US" dirty="0"/>
              <a:t>和</a:t>
            </a:r>
            <a:r>
              <a:rPr lang="en-US" altLang="zh-CN" dirty="0"/>
              <a:t>		</a:t>
            </a:r>
            <a:r>
              <a:rPr lang="zh-CN" altLang="en-US" dirty="0"/>
              <a:t>。</a:t>
            </a:r>
            <a:endParaRPr lang="en-US" altLang="zh-CN" dirty="0"/>
          </a:p>
          <a:p>
            <a:endParaRPr lang="en-US" altLang="zh-CN" dirty="0"/>
          </a:p>
          <a:p>
            <a:r>
              <a:rPr lang="en-US" altLang="zh-CN" dirty="0"/>
              <a:t>	3.</a:t>
            </a:r>
            <a:r>
              <a:rPr lang="zh-CN" altLang="en-US" dirty="0"/>
              <a:t>动态测试方法包括</a:t>
            </a:r>
            <a:r>
              <a:rPr lang="en-US" altLang="zh-CN" dirty="0"/>
              <a:t>		</a:t>
            </a:r>
            <a:r>
              <a:rPr lang="zh-CN" altLang="en-US" dirty="0"/>
              <a:t>和</a:t>
            </a:r>
            <a:r>
              <a:rPr lang="en-US" altLang="zh-CN" dirty="0"/>
              <a:t>		</a:t>
            </a:r>
            <a:r>
              <a:rPr lang="zh-CN" altLang="en-US" dirty="0"/>
              <a:t>。</a:t>
            </a:r>
            <a:endParaRPr lang="en-US" altLang="zh-CN" dirty="0"/>
          </a:p>
          <a:p>
            <a:endParaRPr lang="en-US" altLang="zh-CN" dirty="0"/>
          </a:p>
          <a:p>
            <a:r>
              <a:rPr lang="en-US" altLang="zh-CN" dirty="0"/>
              <a:t>	4.</a:t>
            </a:r>
            <a:r>
              <a:rPr lang="zh-CN" altLang="en-US" dirty="0"/>
              <a:t>主要的白盒测试有哪些？（说出任意三个）。</a:t>
            </a:r>
            <a:endParaRPr lang="en-US" altLang="zh-CN" dirty="0"/>
          </a:p>
          <a:p>
            <a:r>
              <a:rPr lang="en-US" altLang="zh-CN" dirty="0"/>
              <a:t>		</a:t>
            </a:r>
          </a:p>
          <a:p>
            <a:endParaRPr lang="en-US" altLang="zh-CN" dirty="0"/>
          </a:p>
          <a:p>
            <a:r>
              <a:rPr lang="en-US" altLang="zh-CN" dirty="0"/>
              <a:t>	5.</a:t>
            </a:r>
            <a:r>
              <a:rPr lang="zh-CN" altLang="en-US" dirty="0"/>
              <a:t>主要的黑盒测试有哪些？（说出任意三个）。</a:t>
            </a:r>
            <a:endParaRPr lang="en-US" altLang="zh-CN" dirty="0"/>
          </a:p>
          <a:p>
            <a:r>
              <a:rPr lang="en-US" altLang="zh-CN" dirty="0"/>
              <a:t>		</a:t>
            </a:r>
          </a:p>
        </p:txBody>
      </p:sp>
      <p:sp>
        <p:nvSpPr>
          <p:cNvPr id="3" name="TextBox 2"/>
          <p:cNvSpPr txBox="1"/>
          <p:nvPr/>
        </p:nvSpPr>
        <p:spPr>
          <a:xfrm>
            <a:off x="4109421" y="1169884"/>
            <a:ext cx="1484555" cy="369332"/>
          </a:xfrm>
          <a:prstGeom prst="rect">
            <a:avLst/>
          </a:prstGeom>
          <a:noFill/>
        </p:spPr>
        <p:txBody>
          <a:bodyPr wrap="square" rtlCol="0">
            <a:spAutoFit/>
          </a:bodyPr>
          <a:lstStyle/>
          <a:p>
            <a:r>
              <a:rPr lang="zh-CN" altLang="en-US" dirty="0"/>
              <a:t>（静态分析）</a:t>
            </a:r>
          </a:p>
        </p:txBody>
      </p:sp>
      <p:sp>
        <p:nvSpPr>
          <p:cNvPr id="4" name="TextBox 3"/>
          <p:cNvSpPr txBox="1"/>
          <p:nvPr/>
        </p:nvSpPr>
        <p:spPr>
          <a:xfrm>
            <a:off x="6024283" y="1169884"/>
            <a:ext cx="1667436" cy="369332"/>
          </a:xfrm>
          <a:prstGeom prst="rect">
            <a:avLst/>
          </a:prstGeom>
          <a:noFill/>
        </p:spPr>
        <p:txBody>
          <a:bodyPr wrap="square" rtlCol="0">
            <a:spAutoFit/>
          </a:bodyPr>
          <a:lstStyle/>
          <a:p>
            <a:r>
              <a:rPr lang="zh-CN" altLang="en-US" dirty="0"/>
              <a:t>（动态测试）</a:t>
            </a:r>
          </a:p>
        </p:txBody>
      </p:sp>
      <p:sp>
        <p:nvSpPr>
          <p:cNvPr id="6" name="TextBox 5"/>
          <p:cNvSpPr txBox="1"/>
          <p:nvPr/>
        </p:nvSpPr>
        <p:spPr>
          <a:xfrm>
            <a:off x="8842786" y="1739519"/>
            <a:ext cx="1183341" cy="369332"/>
          </a:xfrm>
          <a:prstGeom prst="rect">
            <a:avLst/>
          </a:prstGeom>
          <a:noFill/>
        </p:spPr>
        <p:txBody>
          <a:bodyPr wrap="square" rtlCol="0">
            <a:spAutoFit/>
          </a:bodyPr>
          <a:lstStyle/>
          <a:p>
            <a:r>
              <a:rPr lang="zh-CN" altLang="en-US" dirty="0"/>
              <a:t>（走查）</a:t>
            </a:r>
          </a:p>
        </p:txBody>
      </p:sp>
      <p:sp>
        <p:nvSpPr>
          <p:cNvPr id="10" name="TextBox 9"/>
          <p:cNvSpPr txBox="1"/>
          <p:nvPr/>
        </p:nvSpPr>
        <p:spPr>
          <a:xfrm>
            <a:off x="5154706" y="1739519"/>
            <a:ext cx="1183341" cy="369332"/>
          </a:xfrm>
          <a:prstGeom prst="rect">
            <a:avLst/>
          </a:prstGeom>
          <a:noFill/>
        </p:spPr>
        <p:txBody>
          <a:bodyPr wrap="square" rtlCol="0">
            <a:spAutoFit/>
          </a:bodyPr>
          <a:lstStyle/>
          <a:p>
            <a:r>
              <a:rPr lang="zh-CN" altLang="en-US" dirty="0"/>
              <a:t>（评审）</a:t>
            </a:r>
          </a:p>
        </p:txBody>
      </p:sp>
      <p:sp>
        <p:nvSpPr>
          <p:cNvPr id="11" name="TextBox 10"/>
          <p:cNvSpPr txBox="1"/>
          <p:nvPr/>
        </p:nvSpPr>
        <p:spPr>
          <a:xfrm>
            <a:off x="7100048" y="1739519"/>
            <a:ext cx="1183341" cy="369332"/>
          </a:xfrm>
          <a:prstGeom prst="rect">
            <a:avLst/>
          </a:prstGeom>
          <a:noFill/>
        </p:spPr>
        <p:txBody>
          <a:bodyPr wrap="square" rtlCol="0">
            <a:spAutoFit/>
          </a:bodyPr>
          <a:lstStyle/>
          <a:p>
            <a:r>
              <a:rPr lang="zh-CN" altLang="en-US" dirty="0"/>
              <a:t>（审查）</a:t>
            </a:r>
          </a:p>
        </p:txBody>
      </p:sp>
      <p:sp>
        <p:nvSpPr>
          <p:cNvPr id="8" name="TextBox 7"/>
          <p:cNvSpPr txBox="1"/>
          <p:nvPr/>
        </p:nvSpPr>
        <p:spPr>
          <a:xfrm>
            <a:off x="4173966" y="2280621"/>
            <a:ext cx="1355463" cy="369332"/>
          </a:xfrm>
          <a:prstGeom prst="rect">
            <a:avLst/>
          </a:prstGeom>
          <a:noFill/>
        </p:spPr>
        <p:txBody>
          <a:bodyPr wrap="square" rtlCol="0">
            <a:spAutoFit/>
          </a:bodyPr>
          <a:lstStyle/>
          <a:p>
            <a:r>
              <a:rPr lang="zh-CN" altLang="en-US" dirty="0"/>
              <a:t>（白盒测试）</a:t>
            </a:r>
          </a:p>
        </p:txBody>
      </p:sp>
      <p:sp>
        <p:nvSpPr>
          <p:cNvPr id="9" name="TextBox 8"/>
          <p:cNvSpPr txBox="1"/>
          <p:nvPr/>
        </p:nvSpPr>
        <p:spPr>
          <a:xfrm>
            <a:off x="6024283" y="2280621"/>
            <a:ext cx="1495314" cy="369332"/>
          </a:xfrm>
          <a:prstGeom prst="rect">
            <a:avLst/>
          </a:prstGeom>
          <a:noFill/>
        </p:spPr>
        <p:txBody>
          <a:bodyPr wrap="square" rtlCol="0">
            <a:spAutoFit/>
          </a:bodyPr>
          <a:lstStyle/>
          <a:p>
            <a:r>
              <a:rPr lang="zh-CN" altLang="en-US" dirty="0"/>
              <a:t>（黑盒测试）</a:t>
            </a:r>
          </a:p>
        </p:txBody>
      </p:sp>
      <p:sp>
        <p:nvSpPr>
          <p:cNvPr id="15" name="TextBox 14"/>
          <p:cNvSpPr txBox="1"/>
          <p:nvPr/>
        </p:nvSpPr>
        <p:spPr>
          <a:xfrm>
            <a:off x="2815712" y="3227294"/>
            <a:ext cx="6417141" cy="369332"/>
          </a:xfrm>
          <a:prstGeom prst="rect">
            <a:avLst/>
          </a:prstGeom>
          <a:noFill/>
        </p:spPr>
        <p:txBody>
          <a:bodyPr wrap="none" rtlCol="0">
            <a:spAutoFit/>
          </a:bodyPr>
          <a:lstStyle/>
          <a:p>
            <a:r>
              <a:rPr lang="zh-CN" altLang="en-US" dirty="0">
                <a:latin typeface="微软雅黑" pitchFamily="34" charset="-122"/>
                <a:ea typeface="微软雅黑" pitchFamily="34" charset="-122"/>
              </a:rPr>
              <a:t>逻辑覆盖测试、基本路径覆盖测试、数据流测试、循环测试。</a:t>
            </a:r>
            <a:endParaRPr lang="zh-CN" altLang="en-US" dirty="0"/>
          </a:p>
        </p:txBody>
      </p:sp>
      <p:sp>
        <p:nvSpPr>
          <p:cNvPr id="16" name="TextBox 15"/>
          <p:cNvSpPr txBox="1"/>
          <p:nvPr/>
        </p:nvSpPr>
        <p:spPr>
          <a:xfrm>
            <a:off x="2815712" y="4146054"/>
            <a:ext cx="6027074" cy="369332"/>
          </a:xfrm>
          <a:prstGeom prst="rect">
            <a:avLst/>
          </a:prstGeom>
          <a:noFill/>
        </p:spPr>
        <p:txBody>
          <a:bodyPr wrap="square" rtlCol="0">
            <a:spAutoFit/>
          </a:bodyPr>
          <a:lstStyle/>
          <a:p>
            <a:r>
              <a:rPr lang="zh-CN" altLang="en-US" dirty="0"/>
              <a:t>等价类划分、边界值分析、比较测试、错误猜测、因果图。</a:t>
            </a:r>
          </a:p>
        </p:txBody>
      </p:sp>
    </p:spTree>
    <p:extLst>
      <p:ext uri="{BB962C8B-B14F-4D97-AF65-F5344CB8AC3E}">
        <p14:creationId xmlns:p14="http://schemas.microsoft.com/office/powerpoint/2010/main" val="347170435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circle(in)">
                                      <p:cBhvr>
                                        <p:cTn id="22" dur="2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circle(in)">
                                      <p:cBhvr>
                                        <p:cTn id="27" dur="2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heel(1)">
                                      <p:cBhvr>
                                        <p:cTn id="32" dur="20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heel(1)">
                                      <p:cBhvr>
                                        <p:cTn id="37" dur="20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1000" fill="hold"/>
                                        <p:tgtEl>
                                          <p:spTgt spid="15"/>
                                        </p:tgtEl>
                                        <p:attrNameLst>
                                          <p:attrName>ppt_w</p:attrName>
                                        </p:attrNameLst>
                                      </p:cBhvr>
                                      <p:tavLst>
                                        <p:tav tm="0">
                                          <p:val>
                                            <p:fltVal val="0"/>
                                          </p:val>
                                        </p:tav>
                                        <p:tav tm="100000">
                                          <p:val>
                                            <p:strVal val="#ppt_w"/>
                                          </p:val>
                                        </p:tav>
                                      </p:tavLst>
                                    </p:anim>
                                    <p:anim calcmode="lin" valueType="num">
                                      <p:cBhvr>
                                        <p:cTn id="43" dur="1000" fill="hold"/>
                                        <p:tgtEl>
                                          <p:spTgt spid="15"/>
                                        </p:tgtEl>
                                        <p:attrNameLst>
                                          <p:attrName>ppt_h</p:attrName>
                                        </p:attrNameLst>
                                      </p:cBhvr>
                                      <p:tavLst>
                                        <p:tav tm="0">
                                          <p:val>
                                            <p:fltVal val="0"/>
                                          </p:val>
                                        </p:tav>
                                        <p:tav tm="100000">
                                          <p:val>
                                            <p:strVal val="#ppt_h"/>
                                          </p:val>
                                        </p:tav>
                                      </p:tavLst>
                                    </p:anim>
                                    <p:anim calcmode="lin" valueType="num">
                                      <p:cBhvr>
                                        <p:cTn id="44" dur="1000" fill="hold"/>
                                        <p:tgtEl>
                                          <p:spTgt spid="15"/>
                                        </p:tgtEl>
                                        <p:attrNameLst>
                                          <p:attrName>style.rotation</p:attrName>
                                        </p:attrNameLst>
                                      </p:cBhvr>
                                      <p:tavLst>
                                        <p:tav tm="0">
                                          <p:val>
                                            <p:fltVal val="90"/>
                                          </p:val>
                                        </p:tav>
                                        <p:tav tm="100000">
                                          <p:val>
                                            <p:fltVal val="0"/>
                                          </p:val>
                                        </p:tav>
                                      </p:tavLst>
                                    </p:anim>
                                    <p:animEffect transition="in" filter="fade">
                                      <p:cBhvr>
                                        <p:cTn id="45" dur="10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2000"/>
                                        <p:tgtEl>
                                          <p:spTgt spid="16"/>
                                        </p:tgtEl>
                                      </p:cBhvr>
                                    </p:animEffect>
                                    <p:anim calcmode="lin" valueType="num">
                                      <p:cBhvr>
                                        <p:cTn id="51" dur="2000" fill="hold"/>
                                        <p:tgtEl>
                                          <p:spTgt spid="16"/>
                                        </p:tgtEl>
                                        <p:attrNameLst>
                                          <p:attrName>ppt_w</p:attrName>
                                        </p:attrNameLst>
                                      </p:cBhvr>
                                      <p:tavLst>
                                        <p:tav tm="0" fmla="#ppt_w*sin(2.5*pi*$)">
                                          <p:val>
                                            <p:fltVal val="0"/>
                                          </p:val>
                                        </p:tav>
                                        <p:tav tm="100000">
                                          <p:val>
                                            <p:fltVal val="1"/>
                                          </p:val>
                                        </p:tav>
                                      </p:tavLst>
                                    </p:anim>
                                    <p:anim calcmode="lin" valueType="num">
                                      <p:cBhvr>
                                        <p:cTn id="52" dur="20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10" grpId="0"/>
      <p:bldP spid="11" grpId="0"/>
      <p:bldP spid="8" grpId="0"/>
      <p:bldP spid="9" grpId="0"/>
      <p:bldP spid="15"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E64CF60-B322-40C4-9D12-2F689AC56B59}"/>
              </a:ext>
            </a:extLst>
          </p:cNvPr>
          <p:cNvSpPr/>
          <p:nvPr/>
        </p:nvSpPr>
        <p:spPr>
          <a:xfrm>
            <a:off x="2009313" y="1363621"/>
            <a:ext cx="6096000" cy="1289905"/>
          </a:xfrm>
          <a:prstGeom prst="rect">
            <a:avLst/>
          </a:prstGeom>
        </p:spPr>
        <p:txBody>
          <a:bodyPr>
            <a:spAutoFit/>
          </a:bodyPr>
          <a:lstStyle/>
          <a:p>
            <a:pPr>
              <a:lnSpc>
                <a:spcPct val="150000"/>
              </a:lnSpc>
            </a:pPr>
            <a:r>
              <a:rPr lang="zh-CN" altLang="en-US" b="1" dirty="0">
                <a:latin typeface="方正粗谭黑简体" panose="02000000000000000000" pitchFamily="2" charset="-122"/>
                <a:ea typeface="方正粗谭黑简体" panose="02000000000000000000" pitchFamily="2" charset="-122"/>
              </a:rPr>
              <a:t>组内共乔寒月、李欣飏两人，每人单独负责一个翻转课堂。</a:t>
            </a:r>
            <a:endParaRPr lang="en-US" altLang="zh-CN" b="1" dirty="0">
              <a:latin typeface="方正粗谭黑简体" panose="02000000000000000000" pitchFamily="2" charset="-122"/>
              <a:ea typeface="方正粗谭黑简体" panose="02000000000000000000" pitchFamily="2" charset="-122"/>
            </a:endParaRPr>
          </a:p>
          <a:p>
            <a:pPr>
              <a:lnSpc>
                <a:spcPct val="150000"/>
              </a:lnSpc>
            </a:pPr>
            <a:r>
              <a:rPr lang="zh-CN" altLang="en-US" b="1" dirty="0">
                <a:latin typeface="方正粗谭黑简体" panose="02000000000000000000" pitchFamily="2" charset="-122"/>
                <a:ea typeface="方正粗谭黑简体" panose="02000000000000000000" pitchFamily="2" charset="-122"/>
              </a:rPr>
              <a:t>翻转课堂</a:t>
            </a:r>
            <a:r>
              <a:rPr lang="en-US" altLang="zh-CN" b="1" dirty="0">
                <a:latin typeface="方正粗谭黑简体" panose="02000000000000000000" pitchFamily="2" charset="-122"/>
                <a:ea typeface="方正粗谭黑简体" panose="02000000000000000000" pitchFamily="2" charset="-122"/>
              </a:rPr>
              <a:t>1</a:t>
            </a:r>
            <a:r>
              <a:rPr lang="zh-CN" altLang="en-US" b="1" dirty="0">
                <a:latin typeface="方正粗谭黑简体" panose="02000000000000000000" pitchFamily="2" charset="-122"/>
                <a:ea typeface="方正粗谭黑简体" panose="02000000000000000000" pitchFamily="2" charset="-122"/>
              </a:rPr>
              <a:t>由乔寒月独立完成</a:t>
            </a:r>
            <a:endParaRPr lang="en-US" altLang="zh-CN" b="1" dirty="0">
              <a:latin typeface="方正粗谭黑简体" panose="02000000000000000000" pitchFamily="2" charset="-122"/>
              <a:ea typeface="方正粗谭黑简体" panose="02000000000000000000" pitchFamily="2" charset="-122"/>
            </a:endParaRPr>
          </a:p>
          <a:p>
            <a:pPr>
              <a:lnSpc>
                <a:spcPct val="150000"/>
              </a:lnSpc>
            </a:pPr>
            <a:r>
              <a:rPr lang="zh-CN" altLang="en-US" b="1" dirty="0">
                <a:latin typeface="方正粗谭黑简体" panose="02000000000000000000" pitchFamily="2" charset="-122"/>
                <a:ea typeface="方正粗谭黑简体" panose="02000000000000000000" pitchFamily="2" charset="-122"/>
              </a:rPr>
              <a:t>翻转课堂</a:t>
            </a:r>
            <a:r>
              <a:rPr lang="en-US" altLang="zh-CN" b="1" dirty="0">
                <a:latin typeface="方正粗谭黑简体" panose="02000000000000000000" pitchFamily="2" charset="-122"/>
                <a:ea typeface="方正粗谭黑简体" panose="02000000000000000000" pitchFamily="2" charset="-122"/>
              </a:rPr>
              <a:t>2</a:t>
            </a:r>
            <a:r>
              <a:rPr lang="zh-CN" altLang="en-US" b="1" dirty="0">
                <a:latin typeface="方正粗谭黑简体" panose="02000000000000000000" pitchFamily="2" charset="-122"/>
                <a:ea typeface="方正粗谭黑简体" panose="02000000000000000000" pitchFamily="2" charset="-122"/>
              </a:rPr>
              <a:t>由李欣飏独立完成</a:t>
            </a:r>
          </a:p>
        </p:txBody>
      </p:sp>
      <p:sp>
        <p:nvSpPr>
          <p:cNvPr id="3" name="文本框 2">
            <a:extLst>
              <a:ext uri="{FF2B5EF4-FFF2-40B4-BE49-F238E27FC236}">
                <a16:creationId xmlns:a16="http://schemas.microsoft.com/office/drawing/2014/main" id="{3EE17A95-55EC-4BCA-BE09-B98047E440DF}"/>
              </a:ext>
            </a:extLst>
          </p:cNvPr>
          <p:cNvSpPr txBox="1"/>
          <p:nvPr/>
        </p:nvSpPr>
        <p:spPr>
          <a:xfrm>
            <a:off x="1429305" y="363984"/>
            <a:ext cx="2796466" cy="523220"/>
          </a:xfrm>
          <a:prstGeom prst="rect">
            <a:avLst/>
          </a:prstGeom>
          <a:noFill/>
        </p:spPr>
        <p:txBody>
          <a:bodyPr wrap="square" rtlCol="0">
            <a:spAutoFit/>
          </a:bodyPr>
          <a:lstStyle/>
          <a:p>
            <a:r>
              <a:rPr lang="zh-CN" altLang="en-US" sz="2800" dirty="0"/>
              <a:t>小组分工</a:t>
            </a:r>
          </a:p>
        </p:txBody>
      </p:sp>
    </p:spTree>
    <p:extLst>
      <p:ext uri="{BB962C8B-B14F-4D97-AF65-F5344CB8AC3E}">
        <p14:creationId xmlns:p14="http://schemas.microsoft.com/office/powerpoint/2010/main" val="1038349461"/>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2709141" y="2485400"/>
            <a:ext cx="8504288" cy="958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4" tIns="45702" rIns="91404" bIns="45702" numCol="1" anchor="ctr" anchorCtr="0" compatLnSpc="1">
            <a:prstTxWarp prst="textNoShape">
              <a:avLst/>
            </a:prstTxWarp>
          </a:bodyPr>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r>
              <a:rPr lang="zh-CN" altLang="en-US" sz="6600" b="1" dirty="0">
                <a:solidFill>
                  <a:schemeClr val="accent1"/>
                </a:solidFill>
                <a:latin typeface="+mn-ea"/>
                <a:ea typeface="+mn-ea"/>
              </a:rPr>
              <a:t>感谢您的观看</a:t>
            </a:r>
          </a:p>
        </p:txBody>
      </p:sp>
      <p:grpSp>
        <p:nvGrpSpPr>
          <p:cNvPr id="11" name="组合 10">
            <a:extLst>
              <a:ext uri="{FF2B5EF4-FFF2-40B4-BE49-F238E27FC236}">
                <a16:creationId xmlns:a16="http://schemas.microsoft.com/office/drawing/2014/main" id="{F7514B30-ABF9-4F3C-A463-2B580B079CE3}"/>
              </a:ext>
            </a:extLst>
          </p:cNvPr>
          <p:cNvGrpSpPr/>
          <p:nvPr/>
        </p:nvGrpSpPr>
        <p:grpSpPr>
          <a:xfrm>
            <a:off x="2696516" y="3908209"/>
            <a:ext cx="2812324" cy="380624"/>
            <a:chOff x="5891775" y="1276400"/>
            <a:chExt cx="2065395" cy="244660"/>
          </a:xfrm>
        </p:grpSpPr>
        <p:sp>
          <p:nvSpPr>
            <p:cNvPr id="12" name="圆角矩形 6">
              <a:extLst>
                <a:ext uri="{FF2B5EF4-FFF2-40B4-BE49-F238E27FC236}">
                  <a16:creationId xmlns:a16="http://schemas.microsoft.com/office/drawing/2014/main" id="{429448B3-C481-4219-968E-3B928BCDAB4C}"/>
                </a:ext>
              </a:extLst>
            </p:cNvPr>
            <p:cNvSpPr/>
            <p:nvPr/>
          </p:nvSpPr>
          <p:spPr>
            <a:xfrm>
              <a:off x="5891776" y="1276400"/>
              <a:ext cx="2065394" cy="244660"/>
            </a:xfrm>
            <a:prstGeom prst="roundRect">
              <a:avLst>
                <a:gd name="adj" fmla="val 50000"/>
              </a:avLst>
            </a:prstGeom>
            <a:solidFill>
              <a:sysClr val="window" lastClr="FFFFFF">
                <a:lumMod val="85000"/>
              </a:sysClr>
            </a:solidFill>
            <a:ln w="12700" cap="flat" cmpd="sng" algn="ctr">
              <a:noFill/>
              <a:prstDash val="solid"/>
              <a:miter lim="800000"/>
            </a:ln>
            <a:effectLst>
              <a:innerShdw blurRad="63500" dist="50800">
                <a:prstClr val="black">
                  <a:alpha val="50000"/>
                </a:prstClr>
              </a:innerShdw>
            </a:effectLst>
          </p:spPr>
          <p:txBody>
            <a:bodyPr lIns="91424" tIns="45713" rIns="91424" bIns="45713" rtlCol="0" anchor="ctr"/>
            <a:lstStyle/>
            <a:p>
              <a:pPr algn="ctr" defTabSz="1218804">
                <a:defRPr/>
              </a:pPr>
              <a:endParaRPr lang="zh-CN" altLang="en-US" sz="2399" kern="0">
                <a:solidFill>
                  <a:sysClr val="window" lastClr="FFFFFF"/>
                </a:solidFill>
                <a:latin typeface="Agency FB"/>
              </a:endParaRPr>
            </a:p>
          </p:txBody>
        </p:sp>
        <p:sp>
          <p:nvSpPr>
            <p:cNvPr id="13" name="圆角矩形 7">
              <a:extLst>
                <a:ext uri="{FF2B5EF4-FFF2-40B4-BE49-F238E27FC236}">
                  <a16:creationId xmlns:a16="http://schemas.microsoft.com/office/drawing/2014/main" id="{0F038188-A22D-4BE2-95DB-D2BFF6EDE09F}"/>
                </a:ext>
              </a:extLst>
            </p:cNvPr>
            <p:cNvSpPr/>
            <p:nvPr/>
          </p:nvSpPr>
          <p:spPr>
            <a:xfrm>
              <a:off x="5891775" y="1276400"/>
              <a:ext cx="955487" cy="244660"/>
            </a:xfrm>
            <a:prstGeom prst="roundRect">
              <a:avLst>
                <a:gd name="adj" fmla="val 50000"/>
              </a:avLst>
            </a:prstGeom>
            <a:gradFill>
              <a:gsLst>
                <a:gs pos="100000">
                  <a:schemeClr val="accent1"/>
                </a:gs>
                <a:gs pos="0">
                  <a:schemeClr val="accent1">
                    <a:lumMod val="75000"/>
                  </a:schemeClr>
                </a:gs>
              </a:gsLst>
              <a:lin ang="5400000" scaled="1"/>
            </a:gradFill>
            <a:ln w="12700" cap="flat">
              <a:gradFill>
                <a:gsLst>
                  <a:gs pos="0">
                    <a:schemeClr val="accent1"/>
                  </a:gs>
                  <a:gs pos="100000">
                    <a:schemeClr val="accent1">
                      <a:lumMod val="75000"/>
                    </a:schemeClr>
                  </a:gs>
                </a:gsLst>
                <a:lin ang="5400000" scaled="1"/>
              </a:gradFill>
              <a:prstDash val="solid"/>
              <a:miter lim="800000"/>
              <a:headEnd/>
              <a:tailEnd/>
            </a:ln>
            <a:effectLst>
              <a:outerShdw blurRad="241300" dist="63500" dir="5400000" algn="t" rotWithShape="0">
                <a:sysClr val="windowText" lastClr="000000">
                  <a:lumMod val="85000"/>
                  <a:lumOff val="15000"/>
                  <a:alpha val="43000"/>
                </a:sysClr>
              </a:outerShdw>
            </a:effectLst>
          </p:spPr>
          <p:txBody>
            <a:bodyPr vert="horz" wrap="square" lIns="91424" tIns="45713" rIns="91424" bIns="45713" numCol="1" anchor="t" anchorCtr="0" compatLnSpc="1">
              <a:prstTxWarp prst="textNoShape">
                <a:avLst/>
              </a:prstTxWarp>
            </a:bodyPr>
            <a:lstStyle/>
            <a:p>
              <a:pPr defTabSz="1218804"/>
              <a:endParaRPr lang="zh-CN" altLang="en-US" sz="2399" kern="0">
                <a:solidFill>
                  <a:prstClr val="black"/>
                </a:solidFill>
              </a:endParaRPr>
            </a:p>
          </p:txBody>
        </p:sp>
        <p:sp>
          <p:nvSpPr>
            <p:cNvPr id="14" name="TextBox 54">
              <a:extLst>
                <a:ext uri="{FF2B5EF4-FFF2-40B4-BE49-F238E27FC236}">
                  <a16:creationId xmlns:a16="http://schemas.microsoft.com/office/drawing/2014/main" id="{C253D76F-65F7-4B6A-BF5E-AA2FA52A05F3}"/>
                </a:ext>
              </a:extLst>
            </p:cNvPr>
            <p:cNvSpPr txBox="1"/>
            <p:nvPr/>
          </p:nvSpPr>
          <p:spPr>
            <a:xfrm>
              <a:off x="6050472" y="1276400"/>
              <a:ext cx="738336" cy="217518"/>
            </a:xfrm>
            <a:prstGeom prst="rect">
              <a:avLst/>
            </a:prstGeom>
            <a:noFill/>
          </p:spPr>
          <p:txBody>
            <a:bodyPr wrap="none" lIns="91412" tIns="45706" rIns="91412" bIns="45706" rtlCol="0">
              <a:spAutoFit/>
            </a:bodyPr>
            <a:lstStyle/>
            <a:p>
              <a:r>
                <a:rPr lang="zh-CN" altLang="en-US" sz="1599" dirty="0">
                  <a:solidFill>
                    <a:schemeClr val="bg1"/>
                  </a:solidFill>
                  <a:latin typeface="微软雅黑" panose="020B0503020204020204" pitchFamily="34" charset="-122"/>
                  <a:ea typeface="微软雅黑" panose="020B0503020204020204" pitchFamily="34" charset="-122"/>
                </a:rPr>
                <a:t>汇报者：</a:t>
              </a:r>
              <a:endParaRPr lang="en-US" altLang="zh-CN" sz="1599" dirty="0">
                <a:solidFill>
                  <a:schemeClr val="bg1"/>
                </a:solidFill>
                <a:latin typeface="微软雅黑" panose="020B0503020204020204" pitchFamily="34" charset="-122"/>
                <a:ea typeface="微软雅黑" panose="020B0503020204020204" pitchFamily="34" charset="-122"/>
              </a:endParaRPr>
            </a:p>
          </p:txBody>
        </p:sp>
        <p:sp>
          <p:nvSpPr>
            <p:cNvPr id="15" name="TextBox 55">
              <a:extLst>
                <a:ext uri="{FF2B5EF4-FFF2-40B4-BE49-F238E27FC236}">
                  <a16:creationId xmlns:a16="http://schemas.microsoft.com/office/drawing/2014/main" id="{0EA992C2-801F-4400-BDC2-1A84336B1049}"/>
                </a:ext>
              </a:extLst>
            </p:cNvPr>
            <p:cNvSpPr txBox="1"/>
            <p:nvPr/>
          </p:nvSpPr>
          <p:spPr>
            <a:xfrm>
              <a:off x="7085095" y="1297024"/>
              <a:ext cx="135626" cy="217518"/>
            </a:xfrm>
            <a:prstGeom prst="rect">
              <a:avLst/>
            </a:prstGeom>
            <a:noFill/>
          </p:spPr>
          <p:txBody>
            <a:bodyPr wrap="none" lIns="91412" tIns="45706" rIns="91412" bIns="45706" rtlCol="0">
              <a:spAutoFit/>
            </a:bodyPr>
            <a:lstStyle/>
            <a:p>
              <a:endParaRPr lang="en-US" altLang="zh-CN" sz="1599"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6" name="文本框 15">
            <a:extLst>
              <a:ext uri="{FF2B5EF4-FFF2-40B4-BE49-F238E27FC236}">
                <a16:creationId xmlns:a16="http://schemas.microsoft.com/office/drawing/2014/main" id="{03A1330E-A26E-46BF-8A6C-FF181C692BCD}"/>
              </a:ext>
            </a:extLst>
          </p:cNvPr>
          <p:cNvSpPr txBox="1"/>
          <p:nvPr/>
        </p:nvSpPr>
        <p:spPr>
          <a:xfrm>
            <a:off x="4077138" y="3908209"/>
            <a:ext cx="1381279" cy="369332"/>
          </a:xfrm>
          <a:prstGeom prst="rect">
            <a:avLst/>
          </a:prstGeom>
          <a:noFill/>
        </p:spPr>
        <p:txBody>
          <a:bodyPr wrap="square" rtlCol="0">
            <a:spAutoFit/>
          </a:bodyPr>
          <a:lstStyle/>
          <a:p>
            <a:r>
              <a:rPr lang="zh-CN" altLang="en-US" dirty="0"/>
              <a:t>乔寒月</a:t>
            </a:r>
          </a:p>
        </p:txBody>
      </p:sp>
      <p:grpSp>
        <p:nvGrpSpPr>
          <p:cNvPr id="17" name="组合 16">
            <a:extLst>
              <a:ext uri="{FF2B5EF4-FFF2-40B4-BE49-F238E27FC236}">
                <a16:creationId xmlns:a16="http://schemas.microsoft.com/office/drawing/2014/main" id="{E4755630-CF36-44B0-9990-51F668353537}"/>
              </a:ext>
            </a:extLst>
          </p:cNvPr>
          <p:cNvGrpSpPr/>
          <p:nvPr/>
        </p:nvGrpSpPr>
        <p:grpSpPr>
          <a:xfrm>
            <a:off x="2698956" y="4505432"/>
            <a:ext cx="2812324" cy="380624"/>
            <a:chOff x="5891775" y="1276400"/>
            <a:chExt cx="2065395" cy="244660"/>
          </a:xfrm>
        </p:grpSpPr>
        <p:sp>
          <p:nvSpPr>
            <p:cNvPr id="18" name="圆角矩形 6">
              <a:extLst>
                <a:ext uri="{FF2B5EF4-FFF2-40B4-BE49-F238E27FC236}">
                  <a16:creationId xmlns:a16="http://schemas.microsoft.com/office/drawing/2014/main" id="{144DB2CE-C2F0-4335-8A84-A278598FC2E0}"/>
                </a:ext>
              </a:extLst>
            </p:cNvPr>
            <p:cNvSpPr/>
            <p:nvPr/>
          </p:nvSpPr>
          <p:spPr>
            <a:xfrm>
              <a:off x="5891776" y="1276400"/>
              <a:ext cx="2065394" cy="244660"/>
            </a:xfrm>
            <a:prstGeom prst="roundRect">
              <a:avLst>
                <a:gd name="adj" fmla="val 50000"/>
              </a:avLst>
            </a:prstGeom>
            <a:solidFill>
              <a:sysClr val="window" lastClr="FFFFFF">
                <a:lumMod val="85000"/>
              </a:sysClr>
            </a:solidFill>
            <a:ln w="12700" cap="flat" cmpd="sng" algn="ctr">
              <a:noFill/>
              <a:prstDash val="solid"/>
              <a:miter lim="800000"/>
            </a:ln>
            <a:effectLst>
              <a:innerShdw blurRad="63500" dist="50800">
                <a:prstClr val="black">
                  <a:alpha val="50000"/>
                </a:prstClr>
              </a:innerShdw>
            </a:effectLst>
          </p:spPr>
          <p:txBody>
            <a:bodyPr lIns="91424" tIns="45713" rIns="91424" bIns="45713" rtlCol="0" anchor="ctr"/>
            <a:lstStyle/>
            <a:p>
              <a:pPr algn="ctr" defTabSz="1218804">
                <a:defRPr/>
              </a:pPr>
              <a:endParaRPr lang="zh-CN" altLang="en-US" sz="2399" kern="0">
                <a:solidFill>
                  <a:sysClr val="window" lastClr="FFFFFF"/>
                </a:solidFill>
                <a:latin typeface="Agency FB"/>
              </a:endParaRPr>
            </a:p>
          </p:txBody>
        </p:sp>
        <p:sp>
          <p:nvSpPr>
            <p:cNvPr id="19" name="圆角矩形 7">
              <a:extLst>
                <a:ext uri="{FF2B5EF4-FFF2-40B4-BE49-F238E27FC236}">
                  <a16:creationId xmlns:a16="http://schemas.microsoft.com/office/drawing/2014/main" id="{658AD05E-F9D7-4C95-B4C6-4EAFCE732F69}"/>
                </a:ext>
              </a:extLst>
            </p:cNvPr>
            <p:cNvSpPr/>
            <p:nvPr/>
          </p:nvSpPr>
          <p:spPr>
            <a:xfrm>
              <a:off x="5891775" y="1276400"/>
              <a:ext cx="955487" cy="244660"/>
            </a:xfrm>
            <a:prstGeom prst="roundRect">
              <a:avLst>
                <a:gd name="adj" fmla="val 50000"/>
              </a:avLst>
            </a:prstGeom>
            <a:gradFill>
              <a:gsLst>
                <a:gs pos="100000">
                  <a:schemeClr val="accent1"/>
                </a:gs>
                <a:gs pos="0">
                  <a:schemeClr val="accent1">
                    <a:lumMod val="75000"/>
                  </a:schemeClr>
                </a:gs>
              </a:gsLst>
              <a:lin ang="5400000" scaled="1"/>
            </a:gradFill>
            <a:ln w="12700" cap="flat">
              <a:gradFill>
                <a:gsLst>
                  <a:gs pos="0">
                    <a:schemeClr val="accent1"/>
                  </a:gs>
                  <a:gs pos="100000">
                    <a:schemeClr val="accent1">
                      <a:lumMod val="75000"/>
                    </a:schemeClr>
                  </a:gs>
                </a:gsLst>
                <a:lin ang="5400000" scaled="1"/>
              </a:gradFill>
              <a:prstDash val="solid"/>
              <a:miter lim="800000"/>
              <a:headEnd/>
              <a:tailEnd/>
            </a:ln>
            <a:effectLst>
              <a:outerShdw blurRad="241300" dist="63500" dir="5400000" algn="t" rotWithShape="0">
                <a:sysClr val="windowText" lastClr="000000">
                  <a:lumMod val="85000"/>
                  <a:lumOff val="15000"/>
                  <a:alpha val="43000"/>
                </a:sysClr>
              </a:outerShdw>
            </a:effectLst>
          </p:spPr>
          <p:txBody>
            <a:bodyPr vert="horz" wrap="square" lIns="91424" tIns="45713" rIns="91424" bIns="45713" numCol="1" anchor="t" anchorCtr="0" compatLnSpc="1">
              <a:prstTxWarp prst="textNoShape">
                <a:avLst/>
              </a:prstTxWarp>
            </a:bodyPr>
            <a:lstStyle/>
            <a:p>
              <a:pPr defTabSz="1218804"/>
              <a:endParaRPr lang="zh-CN" altLang="en-US" sz="2399" kern="0">
                <a:solidFill>
                  <a:prstClr val="black"/>
                </a:solidFill>
              </a:endParaRPr>
            </a:p>
          </p:txBody>
        </p:sp>
        <p:sp>
          <p:nvSpPr>
            <p:cNvPr id="20" name="TextBox 54">
              <a:extLst>
                <a:ext uri="{FF2B5EF4-FFF2-40B4-BE49-F238E27FC236}">
                  <a16:creationId xmlns:a16="http://schemas.microsoft.com/office/drawing/2014/main" id="{846718D1-CBB8-4D05-94F7-2322FEFB4C9C}"/>
                </a:ext>
              </a:extLst>
            </p:cNvPr>
            <p:cNvSpPr txBox="1"/>
            <p:nvPr/>
          </p:nvSpPr>
          <p:spPr>
            <a:xfrm>
              <a:off x="6050472" y="1276400"/>
              <a:ext cx="587647" cy="217518"/>
            </a:xfrm>
            <a:prstGeom prst="rect">
              <a:avLst/>
            </a:prstGeom>
            <a:noFill/>
          </p:spPr>
          <p:txBody>
            <a:bodyPr wrap="none" lIns="91412" tIns="45706" rIns="91412" bIns="45706" rtlCol="0">
              <a:spAutoFit/>
            </a:bodyPr>
            <a:lstStyle/>
            <a:p>
              <a:r>
                <a:rPr lang="zh-CN" altLang="en-US" sz="1599" dirty="0">
                  <a:solidFill>
                    <a:schemeClr val="bg1"/>
                  </a:solidFill>
                  <a:latin typeface="微软雅黑" panose="020B0503020204020204" pitchFamily="34" charset="-122"/>
                  <a:ea typeface="微软雅黑" panose="020B0503020204020204" pitchFamily="34" charset="-122"/>
                </a:rPr>
                <a:t>组员：</a:t>
              </a:r>
              <a:endParaRPr lang="en-US" altLang="zh-CN" sz="1599" dirty="0">
                <a:solidFill>
                  <a:schemeClr val="bg1"/>
                </a:solidFill>
                <a:latin typeface="微软雅黑" panose="020B0503020204020204" pitchFamily="34" charset="-122"/>
                <a:ea typeface="微软雅黑" panose="020B0503020204020204" pitchFamily="34" charset="-122"/>
              </a:endParaRPr>
            </a:p>
          </p:txBody>
        </p:sp>
        <p:sp>
          <p:nvSpPr>
            <p:cNvPr id="21" name="TextBox 55">
              <a:extLst>
                <a:ext uri="{FF2B5EF4-FFF2-40B4-BE49-F238E27FC236}">
                  <a16:creationId xmlns:a16="http://schemas.microsoft.com/office/drawing/2014/main" id="{A8058C5C-657F-493F-8D21-3712C1621843}"/>
                </a:ext>
              </a:extLst>
            </p:cNvPr>
            <p:cNvSpPr txBox="1"/>
            <p:nvPr/>
          </p:nvSpPr>
          <p:spPr>
            <a:xfrm>
              <a:off x="7085095" y="1297024"/>
              <a:ext cx="135626" cy="217518"/>
            </a:xfrm>
            <a:prstGeom prst="rect">
              <a:avLst/>
            </a:prstGeom>
            <a:noFill/>
          </p:spPr>
          <p:txBody>
            <a:bodyPr wrap="none" lIns="91412" tIns="45706" rIns="91412" bIns="45706" rtlCol="0">
              <a:spAutoFit/>
            </a:bodyPr>
            <a:lstStyle/>
            <a:p>
              <a:endParaRPr lang="en-US" altLang="zh-CN" sz="1599"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2" name="文本框 21">
            <a:extLst>
              <a:ext uri="{FF2B5EF4-FFF2-40B4-BE49-F238E27FC236}">
                <a16:creationId xmlns:a16="http://schemas.microsoft.com/office/drawing/2014/main" id="{9391670F-8C7B-4828-AF9D-41BACE8D1F05}"/>
              </a:ext>
            </a:extLst>
          </p:cNvPr>
          <p:cNvSpPr txBox="1"/>
          <p:nvPr/>
        </p:nvSpPr>
        <p:spPr>
          <a:xfrm>
            <a:off x="4102021" y="4547658"/>
            <a:ext cx="1381279" cy="369332"/>
          </a:xfrm>
          <a:prstGeom prst="rect">
            <a:avLst/>
          </a:prstGeom>
          <a:noFill/>
        </p:spPr>
        <p:txBody>
          <a:bodyPr wrap="square" rtlCol="0">
            <a:spAutoFit/>
          </a:bodyPr>
          <a:lstStyle/>
          <a:p>
            <a:r>
              <a:rPr lang="zh-CN" altLang="en-US" dirty="0"/>
              <a:t>李欣飏</a:t>
            </a:r>
          </a:p>
        </p:txBody>
      </p:sp>
    </p:spTree>
    <p:extLst>
      <p:ext uri="{BB962C8B-B14F-4D97-AF65-F5344CB8AC3E}">
        <p14:creationId xmlns:p14="http://schemas.microsoft.com/office/powerpoint/2010/main" val="81168262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childTnLst>
                          </p:cTn>
                        </p:par>
                        <p:par>
                          <p:cTn id="11" fill="hold">
                            <p:stCondLst>
                              <p:cond delay="1500"/>
                            </p:stCondLst>
                            <p:childTnLst>
                              <p:par>
                                <p:cTn id="12" presetID="53" presetClass="entr" presetSubtype="16"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 fill="hold"/>
                                        <p:tgtEl>
                                          <p:spTgt spid="11"/>
                                        </p:tgtEl>
                                        <p:attrNameLst>
                                          <p:attrName>ppt_w</p:attrName>
                                        </p:attrNameLst>
                                      </p:cBhvr>
                                      <p:tavLst>
                                        <p:tav tm="0">
                                          <p:val>
                                            <p:fltVal val="0"/>
                                          </p:val>
                                        </p:tav>
                                        <p:tav tm="100000">
                                          <p:val>
                                            <p:strVal val="#ppt_w"/>
                                          </p:val>
                                        </p:tav>
                                      </p:tavLst>
                                    </p:anim>
                                    <p:anim calcmode="lin" valueType="num">
                                      <p:cBhvr>
                                        <p:cTn id="15" dur="100" fill="hold"/>
                                        <p:tgtEl>
                                          <p:spTgt spid="11"/>
                                        </p:tgtEl>
                                        <p:attrNameLst>
                                          <p:attrName>ppt_h</p:attrName>
                                        </p:attrNameLst>
                                      </p:cBhvr>
                                      <p:tavLst>
                                        <p:tav tm="0">
                                          <p:val>
                                            <p:fltVal val="0"/>
                                          </p:val>
                                        </p:tav>
                                        <p:tav tm="100000">
                                          <p:val>
                                            <p:strVal val="#ppt_h"/>
                                          </p:val>
                                        </p:tav>
                                      </p:tavLst>
                                    </p:anim>
                                    <p:animEffect transition="in" filter="fade">
                                      <p:cBhvr>
                                        <p:cTn id="16" dur="100"/>
                                        <p:tgtEl>
                                          <p:spTgt spid="11"/>
                                        </p:tgtEl>
                                      </p:cBhvr>
                                    </p:animEffect>
                                  </p:childTnLst>
                                </p:cTn>
                              </p:par>
                              <p:par>
                                <p:cTn id="17" presetID="6" presetClass="emph" presetSubtype="0" fill="hold" nodeType="withEffect">
                                  <p:stCondLst>
                                    <p:cond delay="100"/>
                                  </p:stCondLst>
                                  <p:childTnLst>
                                    <p:animScale>
                                      <p:cBhvr>
                                        <p:cTn id="18" dur="100" fill="hold"/>
                                        <p:tgtEl>
                                          <p:spTgt spid="11"/>
                                        </p:tgtEl>
                                      </p:cBhvr>
                                      <p:by x="110000" y="110000"/>
                                    </p:animScale>
                                  </p:childTnLst>
                                </p:cTn>
                              </p:par>
                              <p:par>
                                <p:cTn id="19" presetID="6" presetClass="emph" presetSubtype="0" fill="hold" nodeType="withEffect">
                                  <p:stCondLst>
                                    <p:cond delay="200"/>
                                  </p:stCondLst>
                                  <p:childTnLst>
                                    <p:animScale>
                                      <p:cBhvr>
                                        <p:cTn id="20" dur="200" fill="hold"/>
                                        <p:tgtEl>
                                          <p:spTgt spid="11"/>
                                        </p:tgtEl>
                                      </p:cBhvr>
                                      <p:by x="90000" y="90000"/>
                                    </p:animScale>
                                  </p:childTnLst>
                                </p:cTn>
                              </p:par>
                              <p:par>
                                <p:cTn id="21" presetID="6" presetClass="emph" presetSubtype="0" fill="hold" nodeType="withEffect">
                                  <p:stCondLst>
                                    <p:cond delay="400"/>
                                  </p:stCondLst>
                                  <p:childTnLst>
                                    <p:animScale>
                                      <p:cBhvr>
                                        <p:cTn id="22" dur="100" fill="hold"/>
                                        <p:tgtEl>
                                          <p:spTgt spid="11"/>
                                        </p:tgtEl>
                                      </p:cBhvr>
                                      <p:by x="105000" y="105000"/>
                                    </p:animScale>
                                  </p:childTnLst>
                                </p:cTn>
                              </p:par>
                              <p:par>
                                <p:cTn id="23" presetID="6" presetClass="emph" presetSubtype="0" fill="hold" nodeType="withEffect">
                                  <p:stCondLst>
                                    <p:cond delay="500"/>
                                  </p:stCondLst>
                                  <p:childTnLst>
                                    <p:animScale>
                                      <p:cBhvr>
                                        <p:cTn id="24" dur="200" fill="hold"/>
                                        <p:tgtEl>
                                          <p:spTgt spid="11"/>
                                        </p:tgtEl>
                                      </p:cBhvr>
                                      <p:by x="95000" y="95000"/>
                                    </p:animScale>
                                  </p:childTnLst>
                                </p:cTn>
                              </p:par>
                            </p:childTnLst>
                          </p:cTn>
                        </p:par>
                        <p:par>
                          <p:cTn id="25" fill="hold">
                            <p:stCondLst>
                              <p:cond delay="2200"/>
                            </p:stCondLst>
                            <p:childTnLst>
                              <p:par>
                                <p:cTn id="26" presetID="53" presetClass="entr" presetSubtype="16"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100" fill="hold"/>
                                        <p:tgtEl>
                                          <p:spTgt spid="17"/>
                                        </p:tgtEl>
                                        <p:attrNameLst>
                                          <p:attrName>ppt_w</p:attrName>
                                        </p:attrNameLst>
                                      </p:cBhvr>
                                      <p:tavLst>
                                        <p:tav tm="0">
                                          <p:val>
                                            <p:fltVal val="0"/>
                                          </p:val>
                                        </p:tav>
                                        <p:tav tm="100000">
                                          <p:val>
                                            <p:strVal val="#ppt_w"/>
                                          </p:val>
                                        </p:tav>
                                      </p:tavLst>
                                    </p:anim>
                                    <p:anim calcmode="lin" valueType="num">
                                      <p:cBhvr>
                                        <p:cTn id="29" dur="100" fill="hold"/>
                                        <p:tgtEl>
                                          <p:spTgt spid="17"/>
                                        </p:tgtEl>
                                        <p:attrNameLst>
                                          <p:attrName>ppt_h</p:attrName>
                                        </p:attrNameLst>
                                      </p:cBhvr>
                                      <p:tavLst>
                                        <p:tav tm="0">
                                          <p:val>
                                            <p:fltVal val="0"/>
                                          </p:val>
                                        </p:tav>
                                        <p:tav tm="100000">
                                          <p:val>
                                            <p:strVal val="#ppt_h"/>
                                          </p:val>
                                        </p:tav>
                                      </p:tavLst>
                                    </p:anim>
                                    <p:animEffect transition="in" filter="fade">
                                      <p:cBhvr>
                                        <p:cTn id="30" dur="100"/>
                                        <p:tgtEl>
                                          <p:spTgt spid="17"/>
                                        </p:tgtEl>
                                      </p:cBhvr>
                                    </p:animEffect>
                                  </p:childTnLst>
                                </p:cTn>
                              </p:par>
                              <p:par>
                                <p:cTn id="31" presetID="6" presetClass="emph" presetSubtype="0" fill="hold" nodeType="withEffect">
                                  <p:stCondLst>
                                    <p:cond delay="100"/>
                                  </p:stCondLst>
                                  <p:childTnLst>
                                    <p:animScale>
                                      <p:cBhvr>
                                        <p:cTn id="32" dur="100" fill="hold"/>
                                        <p:tgtEl>
                                          <p:spTgt spid="17"/>
                                        </p:tgtEl>
                                      </p:cBhvr>
                                      <p:by x="110000" y="110000"/>
                                    </p:animScale>
                                  </p:childTnLst>
                                </p:cTn>
                              </p:par>
                              <p:par>
                                <p:cTn id="33" presetID="6" presetClass="emph" presetSubtype="0" fill="hold" nodeType="withEffect">
                                  <p:stCondLst>
                                    <p:cond delay="200"/>
                                  </p:stCondLst>
                                  <p:childTnLst>
                                    <p:animScale>
                                      <p:cBhvr>
                                        <p:cTn id="34" dur="200" fill="hold"/>
                                        <p:tgtEl>
                                          <p:spTgt spid="17"/>
                                        </p:tgtEl>
                                      </p:cBhvr>
                                      <p:by x="90000" y="90000"/>
                                    </p:animScale>
                                  </p:childTnLst>
                                </p:cTn>
                              </p:par>
                              <p:par>
                                <p:cTn id="35" presetID="6" presetClass="emph" presetSubtype="0" fill="hold" nodeType="withEffect">
                                  <p:stCondLst>
                                    <p:cond delay="400"/>
                                  </p:stCondLst>
                                  <p:childTnLst>
                                    <p:animScale>
                                      <p:cBhvr>
                                        <p:cTn id="36" dur="100" fill="hold"/>
                                        <p:tgtEl>
                                          <p:spTgt spid="17"/>
                                        </p:tgtEl>
                                      </p:cBhvr>
                                      <p:by x="105000" y="105000"/>
                                    </p:animScale>
                                  </p:childTnLst>
                                </p:cTn>
                              </p:par>
                              <p:par>
                                <p:cTn id="37" presetID="6" presetClass="emph" presetSubtype="0" fill="hold" nodeType="withEffect">
                                  <p:stCondLst>
                                    <p:cond delay="500"/>
                                  </p:stCondLst>
                                  <p:childTnLst>
                                    <p:animScale>
                                      <p:cBhvr>
                                        <p:cTn id="38" dur="2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72"/>
          <p:cNvPicPr>
            <a:picLocks noChangeAspect="1"/>
          </p:cNvPicPr>
          <p:nvPr/>
        </p:nvPicPr>
        <p:blipFill>
          <a:blip r:embed="rId3" cstate="print"/>
          <a:stretch>
            <a:fillRect/>
          </a:stretch>
        </p:blipFill>
        <p:spPr>
          <a:xfrm>
            <a:off x="749237" y="1846570"/>
            <a:ext cx="2328065" cy="2111238"/>
          </a:xfrm>
          <a:prstGeom prst="rect">
            <a:avLst/>
          </a:prstGeom>
          <a:ln>
            <a:noFill/>
          </a:ln>
          <a:effectLst>
            <a:softEdge rad="112500"/>
          </a:effectLst>
        </p:spPr>
      </p:pic>
      <p:pic>
        <p:nvPicPr>
          <p:cNvPr id="19" name="图片 82"/>
          <p:cNvPicPr>
            <a:picLocks noChangeAspect="1"/>
          </p:cNvPicPr>
          <p:nvPr/>
        </p:nvPicPr>
        <p:blipFill>
          <a:blip r:embed="rId4" cstate="print"/>
          <a:stretch>
            <a:fillRect/>
          </a:stretch>
        </p:blipFill>
        <p:spPr>
          <a:xfrm>
            <a:off x="4668096" y="1737563"/>
            <a:ext cx="2328258" cy="2119940"/>
          </a:xfrm>
          <a:prstGeom prst="rect">
            <a:avLst/>
          </a:prstGeom>
          <a:ln>
            <a:noFill/>
          </a:ln>
          <a:effectLst>
            <a:softEdge rad="112500"/>
          </a:effectLst>
        </p:spPr>
      </p:pic>
      <p:pic>
        <p:nvPicPr>
          <p:cNvPr id="25" name="图片 90"/>
          <p:cNvPicPr>
            <a:picLocks noChangeAspect="1"/>
          </p:cNvPicPr>
          <p:nvPr/>
        </p:nvPicPr>
        <p:blipFill>
          <a:blip r:embed="rId5" cstate="print"/>
          <a:stretch>
            <a:fillRect/>
          </a:stretch>
        </p:blipFill>
        <p:spPr>
          <a:xfrm>
            <a:off x="8587148" y="1737563"/>
            <a:ext cx="2340255" cy="2124318"/>
          </a:xfrm>
          <a:prstGeom prst="rect">
            <a:avLst/>
          </a:prstGeom>
          <a:ln>
            <a:noFill/>
          </a:ln>
          <a:effectLst>
            <a:softEdge rad="112500"/>
          </a:effectLst>
        </p:spPr>
      </p:pic>
      <p:sp>
        <p:nvSpPr>
          <p:cNvPr id="29" name="矩形 95"/>
          <p:cNvSpPr/>
          <p:nvPr/>
        </p:nvSpPr>
        <p:spPr>
          <a:xfrm>
            <a:off x="674123" y="4341983"/>
            <a:ext cx="2478291" cy="1744388"/>
          </a:xfrm>
          <a:prstGeom prst="rect">
            <a:avLst/>
          </a:prstGeom>
        </p:spPr>
        <p:txBody>
          <a:bodyPr wrap="square">
            <a:spAutoFit/>
          </a:bodyPr>
          <a:lstStyle/>
          <a:p>
            <a:pPr algn="just">
              <a:lnSpc>
                <a:spcPct val="114000"/>
              </a:lnSpc>
            </a:pPr>
            <a:r>
              <a:rPr lang="zh-CN" altLang="en-US" sz="2400" dirty="0">
                <a:solidFill>
                  <a:schemeClr val="tx1">
                    <a:lumMod val="50000"/>
                    <a:lumOff val="50000"/>
                  </a:schemeClr>
                </a:solidFill>
                <a:latin typeface="微软雅黑" pitchFamily="34" charset="-122"/>
                <a:ea typeface="微软雅黑" pitchFamily="34" charset="-122"/>
              </a:rPr>
              <a:t>（</a:t>
            </a:r>
            <a:r>
              <a:rPr lang="en-US" altLang="zh-CN" sz="2400" dirty="0">
                <a:solidFill>
                  <a:schemeClr val="tx1">
                    <a:lumMod val="50000"/>
                    <a:lumOff val="50000"/>
                  </a:schemeClr>
                </a:solidFill>
                <a:latin typeface="微软雅黑" pitchFamily="34" charset="-122"/>
                <a:ea typeface="微软雅黑" pitchFamily="34" charset="-122"/>
              </a:rPr>
              <a:t>1</a:t>
            </a:r>
            <a:r>
              <a:rPr lang="zh-CN" altLang="en-US" sz="2400" dirty="0">
                <a:solidFill>
                  <a:schemeClr val="tx1">
                    <a:lumMod val="50000"/>
                    <a:lumOff val="50000"/>
                  </a:schemeClr>
                </a:solidFill>
                <a:latin typeface="微软雅黑" pitchFamily="34" charset="-122"/>
                <a:ea typeface="微软雅黑" pitchFamily="34" charset="-122"/>
              </a:rPr>
              <a:t>）测试是为了发现程序中的错误而执行程序的过程。</a:t>
            </a:r>
          </a:p>
        </p:txBody>
      </p:sp>
      <p:sp>
        <p:nvSpPr>
          <p:cNvPr id="34" name="矩形 99"/>
          <p:cNvSpPr/>
          <p:nvPr/>
        </p:nvSpPr>
        <p:spPr>
          <a:xfrm>
            <a:off x="4518063" y="4341983"/>
            <a:ext cx="2478291" cy="2165401"/>
          </a:xfrm>
          <a:prstGeom prst="rect">
            <a:avLst/>
          </a:prstGeom>
        </p:spPr>
        <p:txBody>
          <a:bodyPr wrap="square">
            <a:spAutoFit/>
          </a:bodyPr>
          <a:lstStyle/>
          <a:p>
            <a:pPr algn="just">
              <a:lnSpc>
                <a:spcPct val="114000"/>
              </a:lnSpc>
            </a:pPr>
            <a:r>
              <a:rPr lang="zh-CN" altLang="en-US" sz="2400" dirty="0">
                <a:solidFill>
                  <a:schemeClr val="tx1">
                    <a:lumMod val="50000"/>
                    <a:lumOff val="50000"/>
                  </a:schemeClr>
                </a:solidFill>
                <a:latin typeface="微软雅黑" pitchFamily="34" charset="-122"/>
                <a:ea typeface="微软雅黑" pitchFamily="34" charset="-122"/>
              </a:rPr>
              <a:t>（</a:t>
            </a:r>
            <a:r>
              <a:rPr lang="en-US" altLang="zh-CN" sz="2400" dirty="0">
                <a:solidFill>
                  <a:schemeClr val="tx1">
                    <a:lumMod val="50000"/>
                    <a:lumOff val="50000"/>
                  </a:schemeClr>
                </a:solidFill>
                <a:latin typeface="微软雅黑" pitchFamily="34" charset="-122"/>
                <a:ea typeface="微软雅黑" pitchFamily="34" charset="-122"/>
              </a:rPr>
              <a:t>2</a:t>
            </a:r>
            <a:r>
              <a:rPr lang="zh-CN" altLang="en-US" sz="2400" dirty="0">
                <a:solidFill>
                  <a:schemeClr val="tx1">
                    <a:lumMod val="50000"/>
                    <a:lumOff val="50000"/>
                  </a:schemeClr>
                </a:solidFill>
                <a:latin typeface="微软雅黑" pitchFamily="34" charset="-122"/>
                <a:ea typeface="微软雅黑" pitchFamily="34" charset="-122"/>
              </a:rPr>
              <a:t>）好的测试方案时极可能发现迄今为止尚未发现的错误的测试方案。</a:t>
            </a:r>
          </a:p>
        </p:txBody>
      </p:sp>
      <p:sp>
        <p:nvSpPr>
          <p:cNvPr id="44" name="矩形 102"/>
          <p:cNvSpPr/>
          <p:nvPr/>
        </p:nvSpPr>
        <p:spPr>
          <a:xfrm>
            <a:off x="8518129" y="4341983"/>
            <a:ext cx="2478291" cy="1744388"/>
          </a:xfrm>
          <a:prstGeom prst="rect">
            <a:avLst/>
          </a:prstGeom>
        </p:spPr>
        <p:txBody>
          <a:bodyPr wrap="square">
            <a:spAutoFit/>
          </a:bodyPr>
          <a:lstStyle/>
          <a:p>
            <a:pPr algn="just">
              <a:lnSpc>
                <a:spcPct val="114000"/>
              </a:lnSpc>
            </a:pPr>
            <a:r>
              <a:rPr lang="zh-CN" altLang="en-US" sz="2400" dirty="0">
                <a:solidFill>
                  <a:schemeClr val="tx1">
                    <a:lumMod val="50000"/>
                    <a:lumOff val="50000"/>
                  </a:schemeClr>
                </a:solidFill>
                <a:latin typeface="微软雅黑" pitchFamily="34" charset="-122"/>
                <a:ea typeface="微软雅黑" pitchFamily="34" charset="-122"/>
              </a:rPr>
              <a:t>（</a:t>
            </a:r>
            <a:r>
              <a:rPr lang="en-US" altLang="zh-CN" sz="2400" dirty="0">
                <a:solidFill>
                  <a:schemeClr val="tx1">
                    <a:lumMod val="50000"/>
                    <a:lumOff val="50000"/>
                  </a:schemeClr>
                </a:solidFill>
                <a:latin typeface="微软雅黑" pitchFamily="34" charset="-122"/>
                <a:ea typeface="微软雅黑" pitchFamily="34" charset="-122"/>
              </a:rPr>
              <a:t>3</a:t>
            </a:r>
            <a:r>
              <a:rPr lang="zh-CN" altLang="en-US" sz="2400" dirty="0">
                <a:solidFill>
                  <a:schemeClr val="tx1">
                    <a:lumMod val="50000"/>
                    <a:lumOff val="50000"/>
                  </a:schemeClr>
                </a:solidFill>
                <a:latin typeface="微软雅黑" pitchFamily="34" charset="-122"/>
                <a:ea typeface="微软雅黑" pitchFamily="34" charset="-122"/>
              </a:rPr>
              <a:t>）成功的测试时发现了至今为止尚未发现的错误。</a:t>
            </a:r>
          </a:p>
        </p:txBody>
      </p:sp>
      <p:sp>
        <p:nvSpPr>
          <p:cNvPr id="2" name="标题 1"/>
          <p:cNvSpPr>
            <a:spLocks noGrp="1"/>
          </p:cNvSpPr>
          <p:nvPr>
            <p:ph type="title"/>
          </p:nvPr>
        </p:nvSpPr>
        <p:spPr/>
        <p:txBody>
          <a:bodyPr>
            <a:normAutofit fontScale="90000"/>
          </a:bodyPr>
          <a:lstStyle/>
          <a:p>
            <a:r>
              <a:rPr lang="en-US" altLang="zh-CN" dirty="0"/>
              <a:t>7.2.1</a:t>
            </a:r>
            <a:r>
              <a:rPr lang="zh-CN" altLang="en-US" dirty="0"/>
              <a:t>软件测试的目标</a:t>
            </a:r>
          </a:p>
        </p:txBody>
      </p:sp>
      <p:sp>
        <p:nvSpPr>
          <p:cNvPr id="4" name="文本框 3">
            <a:extLst>
              <a:ext uri="{FF2B5EF4-FFF2-40B4-BE49-F238E27FC236}">
                <a16:creationId xmlns:a16="http://schemas.microsoft.com/office/drawing/2014/main" id="{D9F168B4-2575-4AAB-AC97-35A04E205A3B}"/>
              </a:ext>
            </a:extLst>
          </p:cNvPr>
          <p:cNvSpPr txBox="1"/>
          <p:nvPr/>
        </p:nvSpPr>
        <p:spPr>
          <a:xfrm>
            <a:off x="749236" y="1093063"/>
            <a:ext cx="10931775" cy="461665"/>
          </a:xfrm>
          <a:prstGeom prst="rect">
            <a:avLst/>
          </a:prstGeom>
          <a:noFill/>
        </p:spPr>
        <p:txBody>
          <a:bodyPr wrap="square" rtlCol="0">
            <a:spAutoFit/>
          </a:bodyPr>
          <a:lstStyle/>
          <a:p>
            <a:r>
              <a:rPr lang="en-US" altLang="zh-CN" sz="2400" dirty="0" err="1"/>
              <a:t>G.Myers</a:t>
            </a:r>
            <a:r>
              <a:rPr lang="zh-CN" altLang="en-US" sz="2400" dirty="0"/>
              <a:t>给出了关于测试的一些规则，这些规则也可以看作时测试的目标或定义。</a:t>
            </a:r>
          </a:p>
        </p:txBody>
      </p:sp>
    </p:spTree>
    <p:extLst>
      <p:ext uri="{BB962C8B-B14F-4D97-AF65-F5344CB8AC3E}">
        <p14:creationId xmlns:p14="http://schemas.microsoft.com/office/powerpoint/2010/main" val="305738155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26"/>
          <p:cNvSpPr/>
          <p:nvPr/>
        </p:nvSpPr>
        <p:spPr>
          <a:xfrm>
            <a:off x="1415713" y="1650642"/>
            <a:ext cx="9404687" cy="767390"/>
          </a:xfrm>
          <a:prstGeom prst="rect">
            <a:avLst/>
          </a:prstGeom>
        </p:spPr>
        <p:txBody>
          <a:bodyPr wrap="square">
            <a:spAutoFit/>
          </a:bodyPr>
          <a:lstStyle/>
          <a:p>
            <a:pPr>
              <a:lnSpc>
                <a:spcPct val="114000"/>
              </a:lnSpc>
            </a:pPr>
            <a:r>
              <a:rPr lang="zh-CN" altLang="en-US" sz="2000" dirty="0">
                <a:solidFill>
                  <a:schemeClr val="tx1">
                    <a:lumMod val="50000"/>
                    <a:lumOff val="50000"/>
                  </a:schemeClr>
                </a:solidFill>
                <a:latin typeface="微软雅黑" pitchFamily="34" charset="-122"/>
                <a:ea typeface="微软雅黑" pitchFamily="34" charset="-122"/>
              </a:rPr>
              <a:t>“软件测试是为了证明程序是正确的，即测试能发现程序中所有的错误”。事实上这是不可能的要通过测试发现程序中的所有错误，就要穷举所有能的输入数据。</a:t>
            </a:r>
            <a:endParaRPr lang="zh-CN" altLang="en-US" sz="2000" dirty="0">
              <a:solidFill>
                <a:schemeClr val="tx1">
                  <a:lumMod val="50000"/>
                </a:schemeClr>
              </a:solidFill>
              <a:latin typeface="微软雅黑" pitchFamily="34" charset="-122"/>
              <a:ea typeface="微软雅黑" pitchFamily="34" charset="-122"/>
            </a:endParaRPr>
          </a:p>
        </p:txBody>
      </p:sp>
      <p:sp>
        <p:nvSpPr>
          <p:cNvPr id="60" name="标题 1">
            <a:extLst>
              <a:ext uri="{FF2B5EF4-FFF2-40B4-BE49-F238E27FC236}">
                <a16:creationId xmlns:a16="http://schemas.microsoft.com/office/drawing/2014/main" id="{5542AE38-38B9-4D22-A69C-1B765E5993CD}"/>
              </a:ext>
            </a:extLst>
          </p:cNvPr>
          <p:cNvSpPr>
            <a:spLocks noGrp="1"/>
          </p:cNvSpPr>
          <p:nvPr>
            <p:ph type="title"/>
          </p:nvPr>
        </p:nvSpPr>
        <p:spPr>
          <a:xfrm>
            <a:off x="1415713" y="381168"/>
            <a:ext cx="10515600" cy="356770"/>
          </a:xfrm>
        </p:spPr>
        <p:txBody>
          <a:bodyPr>
            <a:normAutofit fontScale="90000"/>
          </a:bodyPr>
          <a:lstStyle/>
          <a:p>
            <a:r>
              <a:rPr lang="en-US" altLang="zh-CN" dirty="0"/>
              <a:t>7.2.1</a:t>
            </a:r>
            <a:r>
              <a:rPr lang="zh-CN" altLang="en-US" dirty="0"/>
              <a:t>软件测试的目标</a:t>
            </a:r>
          </a:p>
        </p:txBody>
      </p:sp>
      <p:sp>
        <p:nvSpPr>
          <p:cNvPr id="62" name="矩形 27">
            <a:extLst>
              <a:ext uri="{FF2B5EF4-FFF2-40B4-BE49-F238E27FC236}">
                <a16:creationId xmlns:a16="http://schemas.microsoft.com/office/drawing/2014/main" id="{C8145BF3-FEA4-4BCF-A4AD-A06EE13B9049}"/>
              </a:ext>
            </a:extLst>
          </p:cNvPr>
          <p:cNvSpPr/>
          <p:nvPr/>
        </p:nvSpPr>
        <p:spPr>
          <a:xfrm>
            <a:off x="1415713" y="932680"/>
            <a:ext cx="4134465" cy="523220"/>
          </a:xfrm>
          <a:prstGeom prst="rect">
            <a:avLst/>
          </a:prstGeom>
        </p:spPr>
        <p:txBody>
          <a:bodyPr wrap="none">
            <a:spAutoFit/>
          </a:bodyPr>
          <a:lstStyle/>
          <a:p>
            <a:pPr algn="r">
              <a:defRPr/>
            </a:pPr>
            <a:r>
              <a:rPr lang="zh-CN" altLang="en-US" sz="2800" dirty="0">
                <a:solidFill>
                  <a:schemeClr val="tx1">
                    <a:lumMod val="50000"/>
                    <a:lumOff val="50000"/>
                  </a:schemeClr>
                </a:solidFill>
                <a:latin typeface="微软雅黑" pitchFamily="34" charset="-122"/>
                <a:ea typeface="微软雅黑" pitchFamily="34" charset="-122"/>
              </a:rPr>
              <a:t>有关软件测试的错误观点</a:t>
            </a:r>
            <a:endParaRPr lang="en-US" altLang="zh-CN" sz="2800" dirty="0">
              <a:solidFill>
                <a:schemeClr val="tx1">
                  <a:lumMod val="50000"/>
                  <a:lumOff val="50000"/>
                </a:schemeClr>
              </a:solidFill>
              <a:latin typeface="微软雅黑" pitchFamily="34" charset="-122"/>
              <a:ea typeface="微软雅黑" pitchFamily="34" charset="-122"/>
            </a:endParaRPr>
          </a:p>
        </p:txBody>
      </p:sp>
      <p:sp>
        <p:nvSpPr>
          <p:cNvPr id="4" name="文本框 3">
            <a:extLst>
              <a:ext uri="{FF2B5EF4-FFF2-40B4-BE49-F238E27FC236}">
                <a16:creationId xmlns:a16="http://schemas.microsoft.com/office/drawing/2014/main" id="{6D8A3020-F5BA-4806-8EFD-42D56F625709}"/>
              </a:ext>
            </a:extLst>
          </p:cNvPr>
          <p:cNvSpPr txBox="1"/>
          <p:nvPr/>
        </p:nvSpPr>
        <p:spPr>
          <a:xfrm>
            <a:off x="1415713" y="2779059"/>
            <a:ext cx="9475694" cy="646331"/>
          </a:xfrm>
          <a:prstGeom prst="rect">
            <a:avLst/>
          </a:prstGeom>
          <a:noFill/>
        </p:spPr>
        <p:txBody>
          <a:bodyPr wrap="square" rtlCol="0">
            <a:spAutoFit/>
          </a:bodyPr>
          <a:lstStyle/>
          <a:p>
            <a:r>
              <a:rPr lang="zh-CN" altLang="en-US" dirty="0"/>
              <a:t>例：程序</a:t>
            </a:r>
            <a:r>
              <a:rPr lang="en-US" altLang="zh-CN" dirty="0"/>
              <a:t>P</a:t>
            </a:r>
            <a:r>
              <a:rPr lang="zh-CN" altLang="en-US" dirty="0"/>
              <a:t>有两个整型输入量</a:t>
            </a:r>
            <a:r>
              <a:rPr lang="en-US" altLang="zh-CN" dirty="0"/>
              <a:t>X</a:t>
            </a:r>
            <a:r>
              <a:rPr lang="zh-CN" altLang="en-US" dirty="0"/>
              <a:t>、</a:t>
            </a:r>
            <a:r>
              <a:rPr lang="en-US" altLang="zh-CN" dirty="0"/>
              <a:t>Y</a:t>
            </a:r>
            <a:r>
              <a:rPr lang="zh-CN" altLang="en-US" dirty="0"/>
              <a:t>，输出量为</a:t>
            </a:r>
            <a:r>
              <a:rPr lang="en-US" altLang="zh-CN" dirty="0"/>
              <a:t>Z</a:t>
            </a:r>
            <a:r>
              <a:rPr lang="zh-CN" altLang="en-US" dirty="0"/>
              <a:t>，在</a:t>
            </a:r>
            <a:r>
              <a:rPr lang="en-US" altLang="zh-CN" dirty="0"/>
              <a:t>32</a:t>
            </a:r>
            <a:r>
              <a:rPr lang="zh-CN" altLang="en-US" dirty="0"/>
              <a:t>位机上运行。所有的测试数据组</a:t>
            </a:r>
            <a:r>
              <a:rPr lang="en-US" altLang="zh-CN" dirty="0"/>
              <a:t>(Xi</a:t>
            </a:r>
            <a:r>
              <a:rPr lang="zh-CN" altLang="en-US" dirty="0"/>
              <a:t>，</a:t>
            </a:r>
            <a:r>
              <a:rPr lang="en-US" altLang="zh-CN" dirty="0"/>
              <a:t>Yi) </a:t>
            </a:r>
            <a:r>
              <a:rPr lang="zh-CN" altLang="en-US" dirty="0"/>
              <a:t>的数目为：</a:t>
            </a:r>
            <a:r>
              <a:rPr lang="en-US" altLang="zh-CN" dirty="0"/>
              <a:t>2^32*2^32=2^64,1</a:t>
            </a:r>
            <a:r>
              <a:rPr lang="zh-CN" altLang="en-US" dirty="0"/>
              <a:t>毫秒执行</a:t>
            </a:r>
            <a:r>
              <a:rPr lang="en-US" altLang="zh-CN" dirty="0"/>
              <a:t>1</a:t>
            </a:r>
            <a:r>
              <a:rPr lang="zh-CN" altLang="en-US" dirty="0"/>
              <a:t>次，共需</a:t>
            </a:r>
            <a:r>
              <a:rPr lang="en-US" altLang="zh-CN" dirty="0"/>
              <a:t>5</a:t>
            </a:r>
            <a:r>
              <a:rPr lang="zh-CN" altLang="en-US" dirty="0"/>
              <a:t>亿年。</a:t>
            </a:r>
          </a:p>
        </p:txBody>
      </p:sp>
      <p:sp>
        <p:nvSpPr>
          <p:cNvPr id="5" name="矩形 4">
            <a:extLst>
              <a:ext uri="{FF2B5EF4-FFF2-40B4-BE49-F238E27FC236}">
                <a16:creationId xmlns:a16="http://schemas.microsoft.com/office/drawing/2014/main" id="{85EB2FC6-0DFA-4E0E-B20C-811A99577DDC}"/>
              </a:ext>
            </a:extLst>
          </p:cNvPr>
          <p:cNvSpPr/>
          <p:nvPr/>
        </p:nvSpPr>
        <p:spPr>
          <a:xfrm>
            <a:off x="8749553" y="4087906"/>
            <a:ext cx="1013012" cy="4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a:t>
            </a:r>
            <a:endParaRPr lang="zh-CN" altLang="en-US" dirty="0"/>
          </a:p>
        </p:txBody>
      </p:sp>
      <p:sp>
        <p:nvSpPr>
          <p:cNvPr id="6" name="文本框 5">
            <a:extLst>
              <a:ext uri="{FF2B5EF4-FFF2-40B4-BE49-F238E27FC236}">
                <a16:creationId xmlns:a16="http://schemas.microsoft.com/office/drawing/2014/main" id="{DF16DE07-6B7D-483C-BC54-286DC7396289}"/>
              </a:ext>
            </a:extLst>
          </p:cNvPr>
          <p:cNvSpPr txBox="1"/>
          <p:nvPr/>
        </p:nvSpPr>
        <p:spPr>
          <a:xfrm>
            <a:off x="7736541" y="3612776"/>
            <a:ext cx="251012" cy="369332"/>
          </a:xfrm>
          <a:prstGeom prst="rect">
            <a:avLst/>
          </a:prstGeom>
          <a:noFill/>
        </p:spPr>
        <p:txBody>
          <a:bodyPr wrap="square" rtlCol="0">
            <a:spAutoFit/>
          </a:bodyPr>
          <a:lstStyle/>
          <a:p>
            <a:r>
              <a:rPr lang="en-US" altLang="zh-CN" dirty="0"/>
              <a:t>X</a:t>
            </a:r>
            <a:endParaRPr lang="zh-CN" altLang="en-US" dirty="0"/>
          </a:p>
        </p:txBody>
      </p:sp>
      <p:sp>
        <p:nvSpPr>
          <p:cNvPr id="7" name="文本框 6">
            <a:extLst>
              <a:ext uri="{FF2B5EF4-FFF2-40B4-BE49-F238E27FC236}">
                <a16:creationId xmlns:a16="http://schemas.microsoft.com/office/drawing/2014/main" id="{3DFAA8B1-FB70-409C-AF72-A24A0C010932}"/>
              </a:ext>
            </a:extLst>
          </p:cNvPr>
          <p:cNvSpPr txBox="1"/>
          <p:nvPr/>
        </p:nvSpPr>
        <p:spPr>
          <a:xfrm>
            <a:off x="7727576" y="4838026"/>
            <a:ext cx="251012" cy="369332"/>
          </a:xfrm>
          <a:prstGeom prst="rect">
            <a:avLst/>
          </a:prstGeom>
          <a:noFill/>
        </p:spPr>
        <p:txBody>
          <a:bodyPr wrap="square" rtlCol="0">
            <a:spAutoFit/>
          </a:bodyPr>
          <a:lstStyle/>
          <a:p>
            <a:r>
              <a:rPr lang="en-US" altLang="zh-CN" dirty="0"/>
              <a:t>Y</a:t>
            </a:r>
            <a:endParaRPr lang="zh-CN" altLang="en-US" dirty="0"/>
          </a:p>
        </p:txBody>
      </p:sp>
      <p:sp>
        <p:nvSpPr>
          <p:cNvPr id="8" name="文本框 7">
            <a:extLst>
              <a:ext uri="{FF2B5EF4-FFF2-40B4-BE49-F238E27FC236}">
                <a16:creationId xmlns:a16="http://schemas.microsoft.com/office/drawing/2014/main" id="{0EA2E76A-CF9C-4B3F-A100-06FC2D59641C}"/>
              </a:ext>
            </a:extLst>
          </p:cNvPr>
          <p:cNvSpPr txBox="1"/>
          <p:nvPr/>
        </p:nvSpPr>
        <p:spPr>
          <a:xfrm>
            <a:off x="10578353" y="4136322"/>
            <a:ext cx="842682" cy="369332"/>
          </a:xfrm>
          <a:prstGeom prst="rect">
            <a:avLst/>
          </a:prstGeom>
          <a:noFill/>
        </p:spPr>
        <p:txBody>
          <a:bodyPr wrap="square" rtlCol="0">
            <a:spAutoFit/>
          </a:bodyPr>
          <a:lstStyle/>
          <a:p>
            <a:r>
              <a:rPr lang="en-US" altLang="zh-CN" dirty="0"/>
              <a:t>Z</a:t>
            </a:r>
            <a:endParaRPr lang="zh-CN" altLang="en-US" dirty="0"/>
          </a:p>
        </p:txBody>
      </p:sp>
      <p:cxnSp>
        <p:nvCxnSpPr>
          <p:cNvPr id="63" name="直接箭头连接符 62">
            <a:extLst>
              <a:ext uri="{FF2B5EF4-FFF2-40B4-BE49-F238E27FC236}">
                <a16:creationId xmlns:a16="http://schemas.microsoft.com/office/drawing/2014/main" id="{1925A47F-0403-4893-821C-0FC62363D850}"/>
              </a:ext>
            </a:extLst>
          </p:cNvPr>
          <p:cNvCxnSpPr>
            <a:cxnSpLocks/>
            <a:stCxn id="6" idx="3"/>
            <a:endCxn id="5" idx="1"/>
          </p:cNvCxnSpPr>
          <p:nvPr/>
        </p:nvCxnSpPr>
        <p:spPr>
          <a:xfrm>
            <a:off x="7987553" y="3797442"/>
            <a:ext cx="762000" cy="5235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直接箭头连接符 65">
            <a:extLst>
              <a:ext uri="{FF2B5EF4-FFF2-40B4-BE49-F238E27FC236}">
                <a16:creationId xmlns:a16="http://schemas.microsoft.com/office/drawing/2014/main" id="{DFEF564F-DEBA-4D4D-B742-C3C491254B6D}"/>
              </a:ext>
            </a:extLst>
          </p:cNvPr>
          <p:cNvCxnSpPr>
            <a:cxnSpLocks/>
            <a:stCxn id="7" idx="3"/>
            <a:endCxn id="5" idx="1"/>
          </p:cNvCxnSpPr>
          <p:nvPr/>
        </p:nvCxnSpPr>
        <p:spPr>
          <a:xfrm flipV="1">
            <a:off x="7978588" y="4320989"/>
            <a:ext cx="770965" cy="7017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直接箭头连接符 68">
            <a:extLst>
              <a:ext uri="{FF2B5EF4-FFF2-40B4-BE49-F238E27FC236}">
                <a16:creationId xmlns:a16="http://schemas.microsoft.com/office/drawing/2014/main" id="{114C584F-A043-4D88-843A-15981DCAEB6B}"/>
              </a:ext>
            </a:extLst>
          </p:cNvPr>
          <p:cNvCxnSpPr>
            <a:stCxn id="5" idx="3"/>
            <a:endCxn id="8" idx="1"/>
          </p:cNvCxnSpPr>
          <p:nvPr/>
        </p:nvCxnSpPr>
        <p:spPr>
          <a:xfrm flipV="1">
            <a:off x="9762565" y="4320988"/>
            <a:ext cx="81578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970513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标题 1">
            <a:extLst>
              <a:ext uri="{FF2B5EF4-FFF2-40B4-BE49-F238E27FC236}">
                <a16:creationId xmlns:a16="http://schemas.microsoft.com/office/drawing/2014/main" id="{59C6162F-EEEF-4D08-B9D0-291074F1BABD}"/>
              </a:ext>
            </a:extLst>
          </p:cNvPr>
          <p:cNvSpPr>
            <a:spLocks noGrp="1"/>
          </p:cNvSpPr>
          <p:nvPr>
            <p:ph type="title"/>
          </p:nvPr>
        </p:nvSpPr>
        <p:spPr>
          <a:xfrm>
            <a:off x="1415713" y="381168"/>
            <a:ext cx="10515600" cy="356770"/>
          </a:xfrm>
        </p:spPr>
        <p:txBody>
          <a:bodyPr>
            <a:normAutofit fontScale="90000"/>
          </a:bodyPr>
          <a:lstStyle/>
          <a:p>
            <a:r>
              <a:rPr lang="en-US" altLang="zh-CN" dirty="0"/>
              <a:t>7.2.1</a:t>
            </a:r>
            <a:r>
              <a:rPr lang="zh-CN" altLang="en-US" dirty="0"/>
              <a:t>软件测试的目标</a:t>
            </a:r>
          </a:p>
        </p:txBody>
      </p:sp>
      <p:sp>
        <p:nvSpPr>
          <p:cNvPr id="2" name="矩形 1">
            <a:extLst>
              <a:ext uri="{FF2B5EF4-FFF2-40B4-BE49-F238E27FC236}">
                <a16:creationId xmlns:a16="http://schemas.microsoft.com/office/drawing/2014/main" id="{3C43AAA3-26D4-404F-95AF-F84D4B89F556}"/>
              </a:ext>
            </a:extLst>
          </p:cNvPr>
          <p:cNvSpPr/>
          <p:nvPr/>
        </p:nvSpPr>
        <p:spPr>
          <a:xfrm>
            <a:off x="1415713" y="1313801"/>
            <a:ext cx="9270216" cy="3170099"/>
          </a:xfrm>
          <a:prstGeom prst="rect">
            <a:avLst/>
          </a:prstGeom>
        </p:spPr>
        <p:txBody>
          <a:bodyPr wrap="square">
            <a:spAutoFit/>
          </a:bodyPr>
          <a:lstStyle/>
          <a:p>
            <a:r>
              <a:rPr lang="zh-CN" altLang="en-US" sz="4000" dirty="0"/>
              <a:t>“程序测试是证明程序正确地执行了预期的功能”。实际上，一个程序不仅要完成它所需完成的功能，而且不应完成它不该做的事。如不能把边长为0、0、0的三条边判断为等边三角形。</a:t>
            </a:r>
          </a:p>
        </p:txBody>
      </p:sp>
    </p:spTree>
    <p:extLst>
      <p:ext uri="{BB962C8B-B14F-4D97-AF65-F5344CB8AC3E}">
        <p14:creationId xmlns:p14="http://schemas.microsoft.com/office/powerpoint/2010/main" val="168870858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28">
            <a:extLst>
              <a:ext uri="{FF2B5EF4-FFF2-40B4-BE49-F238E27FC236}">
                <a16:creationId xmlns:a16="http://schemas.microsoft.com/office/drawing/2014/main" id="{BA18FE06-D3CA-4D62-A6E6-972FF8CCB1E1}"/>
              </a:ext>
            </a:extLst>
          </p:cNvPr>
          <p:cNvSpPr txBox="1">
            <a:spLocks noChangeArrowheads="1"/>
          </p:cNvSpPr>
          <p:nvPr/>
        </p:nvSpPr>
        <p:spPr bwMode="auto">
          <a:xfrm>
            <a:off x="416859" y="1750319"/>
            <a:ext cx="11358282"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12000" dirty="0">
                <a:solidFill>
                  <a:schemeClr val="accent1"/>
                </a:solidFill>
                <a:latin typeface="Agency FB" panose="020B0503020202020204" pitchFamily="34" charset="0"/>
              </a:rPr>
              <a:t>7.2.2</a:t>
            </a:r>
            <a:r>
              <a:rPr lang="zh-CN" altLang="en-US" sz="12000" dirty="0">
                <a:solidFill>
                  <a:schemeClr val="accent1"/>
                </a:solidFill>
                <a:latin typeface="Agency FB" panose="020B0503020202020204" pitchFamily="34" charset="0"/>
              </a:rPr>
              <a:t>软件测</a:t>
            </a:r>
            <a:endParaRPr lang="en-US" altLang="zh-CN" sz="12000" dirty="0">
              <a:solidFill>
                <a:schemeClr val="accent1"/>
              </a:solidFill>
              <a:latin typeface="Agency FB" panose="020B0503020202020204" pitchFamily="34" charset="0"/>
            </a:endParaRPr>
          </a:p>
          <a:p>
            <a:pPr algn="ctr" eaLnBrk="1" hangingPunct="1">
              <a:lnSpc>
                <a:spcPct val="100000"/>
              </a:lnSpc>
              <a:spcBef>
                <a:spcPct val="0"/>
              </a:spcBef>
              <a:buFontTx/>
              <a:buNone/>
            </a:pPr>
            <a:r>
              <a:rPr lang="zh-CN" altLang="en-US" sz="12000" dirty="0">
                <a:solidFill>
                  <a:schemeClr val="accent1"/>
                </a:solidFill>
                <a:latin typeface="Agency FB" panose="020B0503020202020204" pitchFamily="34" charset="0"/>
              </a:rPr>
              <a:t>试准则</a:t>
            </a:r>
          </a:p>
        </p:txBody>
      </p:sp>
    </p:spTree>
    <p:extLst>
      <p:ext uri="{BB962C8B-B14F-4D97-AF65-F5344CB8AC3E}">
        <p14:creationId xmlns:p14="http://schemas.microsoft.com/office/powerpoint/2010/main" val="157193298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7"/>
          <p:cNvGrpSpPr/>
          <p:nvPr/>
        </p:nvGrpSpPr>
        <p:grpSpPr>
          <a:xfrm>
            <a:off x="7280071" y="3304567"/>
            <a:ext cx="1073372" cy="1105299"/>
            <a:chOff x="5217363" y="3593206"/>
            <a:chExt cx="805239" cy="829190"/>
          </a:xfrm>
        </p:grpSpPr>
        <p:sp>
          <p:nvSpPr>
            <p:cNvPr id="45" name="Oval 34"/>
            <p:cNvSpPr>
              <a:spLocks noChangeArrowheads="1"/>
            </p:cNvSpPr>
            <p:nvPr/>
          </p:nvSpPr>
          <p:spPr bwMode="auto">
            <a:xfrm>
              <a:off x="5217363" y="3593206"/>
              <a:ext cx="805239" cy="829190"/>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grpSp>
          <p:nvGrpSpPr>
            <p:cNvPr id="3" name="Group 126"/>
            <p:cNvGrpSpPr/>
            <p:nvPr/>
          </p:nvGrpSpPr>
          <p:grpSpPr>
            <a:xfrm>
              <a:off x="5268340" y="3645631"/>
              <a:ext cx="703284" cy="724338"/>
              <a:chOff x="5268340" y="3645631"/>
              <a:chExt cx="703284" cy="724338"/>
            </a:xfrm>
          </p:grpSpPr>
          <p:sp>
            <p:nvSpPr>
              <p:cNvPr id="46" name="Oval 35"/>
              <p:cNvSpPr>
                <a:spLocks noChangeArrowheads="1"/>
              </p:cNvSpPr>
              <p:nvPr/>
            </p:nvSpPr>
            <p:spPr bwMode="auto">
              <a:xfrm>
                <a:off x="5268340" y="3645631"/>
                <a:ext cx="703284" cy="724338"/>
              </a:xfrm>
              <a:prstGeom prst="ellipse">
                <a:avLst/>
              </a:prstGeom>
              <a:solidFill>
                <a:srgbClr val="E5E8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47" name="Oval 36"/>
              <p:cNvSpPr>
                <a:spLocks noChangeArrowheads="1"/>
              </p:cNvSpPr>
              <p:nvPr/>
            </p:nvSpPr>
            <p:spPr bwMode="auto">
              <a:xfrm>
                <a:off x="5316197" y="3695918"/>
                <a:ext cx="607570" cy="621625"/>
              </a:xfrm>
              <a:prstGeom prst="ellipse">
                <a:avLst/>
              </a:prstGeom>
              <a:solidFill>
                <a:schemeClr val="accent4"/>
              </a:solidFill>
              <a:ln>
                <a:noFill/>
              </a:ln>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110" name="Freeform 85"/>
              <p:cNvSpPr>
                <a:spLocks noEditPoints="1"/>
              </p:cNvSpPr>
              <p:nvPr/>
            </p:nvSpPr>
            <p:spPr bwMode="auto">
              <a:xfrm>
                <a:off x="5482655" y="3853197"/>
                <a:ext cx="268413" cy="305998"/>
              </a:xfrm>
              <a:custGeom>
                <a:avLst/>
                <a:gdLst>
                  <a:gd name="T0" fmla="*/ 67 w 84"/>
                  <a:gd name="T1" fmla="*/ 13 h 93"/>
                  <a:gd name="T2" fmla="*/ 59 w 84"/>
                  <a:gd name="T3" fmla="*/ 23 h 93"/>
                  <a:gd name="T4" fmla="*/ 71 w 84"/>
                  <a:gd name="T5" fmla="*/ 47 h 93"/>
                  <a:gd name="T6" fmla="*/ 43 w 84"/>
                  <a:gd name="T7" fmla="*/ 76 h 93"/>
                  <a:gd name="T8" fmla="*/ 43 w 84"/>
                  <a:gd name="T9" fmla="*/ 71 h 93"/>
                  <a:gd name="T10" fmla="*/ 24 w 84"/>
                  <a:gd name="T11" fmla="*/ 82 h 93"/>
                  <a:gd name="T12" fmla="*/ 43 w 84"/>
                  <a:gd name="T13" fmla="*/ 93 h 93"/>
                  <a:gd name="T14" fmla="*/ 43 w 84"/>
                  <a:gd name="T15" fmla="*/ 89 h 93"/>
                  <a:gd name="T16" fmla="*/ 84 w 84"/>
                  <a:gd name="T17" fmla="*/ 47 h 93"/>
                  <a:gd name="T18" fmla="*/ 67 w 84"/>
                  <a:gd name="T19" fmla="*/ 13 h 93"/>
                  <a:gd name="T20" fmla="*/ 38 w 84"/>
                  <a:gd name="T21" fmla="*/ 0 h 93"/>
                  <a:gd name="T22" fmla="*/ 38 w 84"/>
                  <a:gd name="T23" fmla="*/ 5 h 93"/>
                  <a:gd name="T24" fmla="*/ 0 w 84"/>
                  <a:gd name="T25" fmla="*/ 47 h 93"/>
                  <a:gd name="T26" fmla="*/ 14 w 84"/>
                  <a:gd name="T27" fmla="*/ 78 h 93"/>
                  <a:gd name="T28" fmla="*/ 23 w 84"/>
                  <a:gd name="T29" fmla="*/ 69 h 93"/>
                  <a:gd name="T30" fmla="*/ 13 w 84"/>
                  <a:gd name="T31" fmla="*/ 47 h 93"/>
                  <a:gd name="T32" fmla="*/ 38 w 84"/>
                  <a:gd name="T33" fmla="*/ 18 h 93"/>
                  <a:gd name="T34" fmla="*/ 38 w 84"/>
                  <a:gd name="T35" fmla="*/ 22 h 93"/>
                  <a:gd name="T36" fmla="*/ 57 w 84"/>
                  <a:gd name="T37" fmla="*/ 11 h 93"/>
                  <a:gd name="T38" fmla="*/ 38 w 84"/>
                  <a:gd name="T3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93">
                    <a:moveTo>
                      <a:pt x="67" y="13"/>
                    </a:moveTo>
                    <a:cubicBezTo>
                      <a:pt x="59" y="23"/>
                      <a:pt x="59" y="23"/>
                      <a:pt x="59" y="23"/>
                    </a:cubicBezTo>
                    <a:cubicBezTo>
                      <a:pt x="66" y="29"/>
                      <a:pt x="71" y="37"/>
                      <a:pt x="71" y="47"/>
                    </a:cubicBezTo>
                    <a:cubicBezTo>
                      <a:pt x="71" y="62"/>
                      <a:pt x="59" y="75"/>
                      <a:pt x="43" y="76"/>
                    </a:cubicBezTo>
                    <a:cubicBezTo>
                      <a:pt x="43" y="71"/>
                      <a:pt x="43" y="71"/>
                      <a:pt x="43" y="71"/>
                    </a:cubicBezTo>
                    <a:cubicBezTo>
                      <a:pt x="24" y="82"/>
                      <a:pt x="24" y="82"/>
                      <a:pt x="24" y="82"/>
                    </a:cubicBezTo>
                    <a:cubicBezTo>
                      <a:pt x="43" y="93"/>
                      <a:pt x="43" y="93"/>
                      <a:pt x="43" y="93"/>
                    </a:cubicBezTo>
                    <a:cubicBezTo>
                      <a:pt x="43" y="89"/>
                      <a:pt x="43" y="89"/>
                      <a:pt x="43" y="89"/>
                    </a:cubicBezTo>
                    <a:cubicBezTo>
                      <a:pt x="66" y="88"/>
                      <a:pt x="84" y="69"/>
                      <a:pt x="84" y="47"/>
                    </a:cubicBezTo>
                    <a:cubicBezTo>
                      <a:pt x="84" y="33"/>
                      <a:pt x="77" y="21"/>
                      <a:pt x="67" y="13"/>
                    </a:cubicBezTo>
                    <a:moveTo>
                      <a:pt x="38" y="0"/>
                    </a:moveTo>
                    <a:cubicBezTo>
                      <a:pt x="38" y="5"/>
                      <a:pt x="38" y="5"/>
                      <a:pt x="38" y="5"/>
                    </a:cubicBezTo>
                    <a:cubicBezTo>
                      <a:pt x="17" y="7"/>
                      <a:pt x="0" y="25"/>
                      <a:pt x="0" y="47"/>
                    </a:cubicBezTo>
                    <a:cubicBezTo>
                      <a:pt x="0" y="59"/>
                      <a:pt x="5" y="70"/>
                      <a:pt x="14" y="78"/>
                    </a:cubicBezTo>
                    <a:cubicBezTo>
                      <a:pt x="23" y="69"/>
                      <a:pt x="23" y="69"/>
                      <a:pt x="23" y="69"/>
                    </a:cubicBezTo>
                    <a:cubicBezTo>
                      <a:pt x="17" y="63"/>
                      <a:pt x="13" y="55"/>
                      <a:pt x="13" y="47"/>
                    </a:cubicBezTo>
                    <a:cubicBezTo>
                      <a:pt x="13" y="32"/>
                      <a:pt x="24" y="20"/>
                      <a:pt x="38" y="18"/>
                    </a:cubicBezTo>
                    <a:cubicBezTo>
                      <a:pt x="38" y="22"/>
                      <a:pt x="38" y="22"/>
                      <a:pt x="38" y="22"/>
                    </a:cubicBezTo>
                    <a:cubicBezTo>
                      <a:pt x="57" y="11"/>
                      <a:pt x="57" y="11"/>
                      <a:pt x="57" y="11"/>
                    </a:cubicBezTo>
                    <a:cubicBezTo>
                      <a:pt x="38" y="0"/>
                      <a:pt x="38" y="0"/>
                      <a:pt x="38" y="0"/>
                    </a:cubicBezTo>
                  </a:path>
                </a:pathLst>
              </a:custGeom>
              <a:solidFill>
                <a:schemeClr val="bg1"/>
              </a:solidFill>
              <a:ln>
                <a:noFill/>
              </a:ln>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grpSp>
      </p:grpSp>
      <p:grpSp>
        <p:nvGrpSpPr>
          <p:cNvPr id="4" name="Group 123"/>
          <p:cNvGrpSpPr/>
          <p:nvPr/>
        </p:nvGrpSpPr>
        <p:grpSpPr>
          <a:xfrm>
            <a:off x="3291581" y="2558671"/>
            <a:ext cx="2100981" cy="2162106"/>
            <a:chOff x="2668480" y="971897"/>
            <a:chExt cx="1576146" cy="1622002"/>
          </a:xfrm>
        </p:grpSpPr>
        <p:sp>
          <p:nvSpPr>
            <p:cNvPr id="54" name="Oval 43"/>
            <p:cNvSpPr>
              <a:spLocks noChangeArrowheads="1"/>
            </p:cNvSpPr>
            <p:nvPr/>
          </p:nvSpPr>
          <p:spPr bwMode="auto">
            <a:xfrm>
              <a:off x="2668480" y="971897"/>
              <a:ext cx="1576146" cy="1622002"/>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55" name="Oval 44"/>
            <p:cNvSpPr>
              <a:spLocks noChangeArrowheads="1"/>
            </p:cNvSpPr>
            <p:nvPr/>
          </p:nvSpPr>
          <p:spPr bwMode="auto">
            <a:xfrm>
              <a:off x="2770435" y="1076749"/>
              <a:ext cx="1372236" cy="1411228"/>
            </a:xfrm>
            <a:prstGeom prst="ellipse">
              <a:avLst/>
            </a:prstGeom>
            <a:solidFill>
              <a:srgbClr val="E5E8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56" name="Oval 45"/>
            <p:cNvSpPr>
              <a:spLocks noChangeArrowheads="1"/>
            </p:cNvSpPr>
            <p:nvPr/>
          </p:nvSpPr>
          <p:spPr bwMode="auto">
            <a:xfrm>
              <a:off x="2867189" y="1176252"/>
              <a:ext cx="1179769" cy="1213292"/>
            </a:xfrm>
            <a:prstGeom prst="ellipse">
              <a:avLst/>
            </a:prstGeom>
            <a:solidFill>
              <a:schemeClr val="accent3"/>
            </a:solidFill>
            <a:ln>
              <a:noFill/>
            </a:ln>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57" name="Freeform 46"/>
            <p:cNvSpPr>
              <a:spLocks noEditPoints="1"/>
            </p:cNvSpPr>
            <p:nvPr/>
          </p:nvSpPr>
          <p:spPr bwMode="auto">
            <a:xfrm>
              <a:off x="2867189" y="1176252"/>
              <a:ext cx="620055" cy="634464"/>
            </a:xfrm>
            <a:custGeom>
              <a:avLst/>
              <a:gdLst>
                <a:gd name="T0" fmla="*/ 0 w 194"/>
                <a:gd name="T1" fmla="*/ 193 h 193"/>
                <a:gd name="T2" fmla="*/ 0 w 194"/>
                <a:gd name="T3" fmla="*/ 193 h 193"/>
                <a:gd name="T4" fmla="*/ 0 w 194"/>
                <a:gd name="T5" fmla="*/ 192 h 193"/>
                <a:gd name="T6" fmla="*/ 0 w 194"/>
                <a:gd name="T7" fmla="*/ 192 h 193"/>
                <a:gd name="T8" fmla="*/ 0 w 194"/>
                <a:gd name="T9" fmla="*/ 192 h 193"/>
                <a:gd name="T10" fmla="*/ 0 w 194"/>
                <a:gd name="T11" fmla="*/ 192 h 193"/>
                <a:gd name="T12" fmla="*/ 0 w 194"/>
                <a:gd name="T13" fmla="*/ 191 h 193"/>
                <a:gd name="T14" fmla="*/ 0 w 194"/>
                <a:gd name="T15" fmla="*/ 191 h 193"/>
                <a:gd name="T16" fmla="*/ 0 w 194"/>
                <a:gd name="T17" fmla="*/ 191 h 193"/>
                <a:gd name="T18" fmla="*/ 0 w 194"/>
                <a:gd name="T19" fmla="*/ 190 h 193"/>
                <a:gd name="T20" fmla="*/ 0 w 194"/>
                <a:gd name="T21" fmla="*/ 190 h 193"/>
                <a:gd name="T22" fmla="*/ 0 w 194"/>
                <a:gd name="T23" fmla="*/ 190 h 193"/>
                <a:gd name="T24" fmla="*/ 0 w 194"/>
                <a:gd name="T25" fmla="*/ 189 h 193"/>
                <a:gd name="T26" fmla="*/ 0 w 194"/>
                <a:gd name="T27" fmla="*/ 189 h 193"/>
                <a:gd name="T28" fmla="*/ 0 w 194"/>
                <a:gd name="T29" fmla="*/ 189 h 193"/>
                <a:gd name="T30" fmla="*/ 0 w 194"/>
                <a:gd name="T31" fmla="*/ 189 h 193"/>
                <a:gd name="T32" fmla="*/ 0 w 194"/>
                <a:gd name="T33" fmla="*/ 188 h 193"/>
                <a:gd name="T34" fmla="*/ 0 w 194"/>
                <a:gd name="T35" fmla="*/ 188 h 193"/>
                <a:gd name="T36" fmla="*/ 0 w 194"/>
                <a:gd name="T37" fmla="*/ 188 h 193"/>
                <a:gd name="T38" fmla="*/ 0 w 194"/>
                <a:gd name="T39" fmla="*/ 187 h 193"/>
                <a:gd name="T40" fmla="*/ 0 w 194"/>
                <a:gd name="T41" fmla="*/ 187 h 193"/>
                <a:gd name="T42" fmla="*/ 0 w 194"/>
                <a:gd name="T43" fmla="*/ 187 h 193"/>
                <a:gd name="T44" fmla="*/ 0 w 194"/>
                <a:gd name="T45" fmla="*/ 186 h 193"/>
                <a:gd name="T46" fmla="*/ 0 w 194"/>
                <a:gd name="T47" fmla="*/ 186 h 193"/>
                <a:gd name="T48" fmla="*/ 0 w 194"/>
                <a:gd name="T49" fmla="*/ 186 h 193"/>
                <a:gd name="T50" fmla="*/ 0 w 194"/>
                <a:gd name="T51" fmla="*/ 186 h 193"/>
                <a:gd name="T52" fmla="*/ 0 w 194"/>
                <a:gd name="T53" fmla="*/ 185 h 193"/>
                <a:gd name="T54" fmla="*/ 0 w 194"/>
                <a:gd name="T55" fmla="*/ 185 h 193"/>
                <a:gd name="T56" fmla="*/ 0 w 194"/>
                <a:gd name="T57" fmla="*/ 184 h 193"/>
                <a:gd name="T58" fmla="*/ 194 w 194"/>
                <a:gd name="T59" fmla="*/ 0 h 193"/>
                <a:gd name="T60" fmla="*/ 193 w 194"/>
                <a:gd name="T61" fmla="*/ 0 h 193"/>
                <a:gd name="T62" fmla="*/ 193 w 194"/>
                <a:gd name="T63" fmla="*/ 0 h 193"/>
                <a:gd name="T64" fmla="*/ 192 w 194"/>
                <a:gd name="T65" fmla="*/ 0 h 193"/>
                <a:gd name="T66" fmla="*/ 192 w 194"/>
                <a:gd name="T67" fmla="*/ 0 h 193"/>
                <a:gd name="T68" fmla="*/ 192 w 194"/>
                <a:gd name="T69" fmla="*/ 0 h 193"/>
                <a:gd name="T70" fmla="*/ 191 w 194"/>
                <a:gd name="T71" fmla="*/ 0 h 193"/>
                <a:gd name="T72" fmla="*/ 191 w 194"/>
                <a:gd name="T73" fmla="*/ 0 h 193"/>
                <a:gd name="T74" fmla="*/ 191 w 194"/>
                <a:gd name="T75" fmla="*/ 0 h 193"/>
                <a:gd name="T76" fmla="*/ 190 w 194"/>
                <a:gd name="T77" fmla="*/ 0 h 193"/>
                <a:gd name="T78" fmla="*/ 190 w 194"/>
                <a:gd name="T79" fmla="*/ 0 h 193"/>
                <a:gd name="T80" fmla="*/ 190 w 194"/>
                <a:gd name="T81" fmla="*/ 0 h 193"/>
                <a:gd name="T82" fmla="*/ 189 w 194"/>
                <a:gd name="T83" fmla="*/ 0 h 193"/>
                <a:gd name="T84" fmla="*/ 189 w 194"/>
                <a:gd name="T85" fmla="*/ 0 h 193"/>
                <a:gd name="T86" fmla="*/ 189 w 194"/>
                <a:gd name="T87" fmla="*/ 0 h 193"/>
                <a:gd name="T88" fmla="*/ 189 w 194"/>
                <a:gd name="T89" fmla="*/ 0 h 193"/>
                <a:gd name="T90" fmla="*/ 188 w 194"/>
                <a:gd name="T91" fmla="*/ 0 h 193"/>
                <a:gd name="T92" fmla="*/ 188 w 194"/>
                <a:gd name="T93" fmla="*/ 0 h 193"/>
                <a:gd name="T94" fmla="*/ 188 w 194"/>
                <a:gd name="T95" fmla="*/ 0 h 193"/>
                <a:gd name="T96" fmla="*/ 187 w 194"/>
                <a:gd name="T97" fmla="*/ 0 h 193"/>
                <a:gd name="T98" fmla="*/ 187 w 194"/>
                <a:gd name="T99" fmla="*/ 0 h 193"/>
                <a:gd name="T100" fmla="*/ 187 w 194"/>
                <a:gd name="T101" fmla="*/ 0 h 193"/>
                <a:gd name="T102" fmla="*/ 186 w 194"/>
                <a:gd name="T103" fmla="*/ 0 h 193"/>
                <a:gd name="T104" fmla="*/ 186 w 194"/>
                <a:gd name="T105" fmla="*/ 0 h 193"/>
                <a:gd name="T106" fmla="*/ 186 w 194"/>
                <a:gd name="T107" fmla="*/ 0 h 193"/>
                <a:gd name="T108" fmla="*/ 185 w 194"/>
                <a:gd name="T109" fmla="*/ 0 h 193"/>
                <a:gd name="T110" fmla="*/ 185 w 194"/>
                <a:gd name="T111" fmla="*/ 0 h 193"/>
                <a:gd name="T112" fmla="*/ 0 w 194"/>
                <a:gd name="T113" fmla="*/ 184 h 193"/>
                <a:gd name="T114" fmla="*/ 185 w 194"/>
                <a:gd name="T11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4" h="193">
                  <a:moveTo>
                    <a:pt x="0" y="193"/>
                  </a:moveTo>
                  <a:cubicBezTo>
                    <a:pt x="0" y="193"/>
                    <a:pt x="0" y="193"/>
                    <a:pt x="0" y="193"/>
                  </a:cubicBezTo>
                  <a:cubicBezTo>
                    <a:pt x="0" y="193"/>
                    <a:pt x="0" y="193"/>
                    <a:pt x="0" y="193"/>
                  </a:cubicBezTo>
                  <a:moveTo>
                    <a:pt x="0" y="193"/>
                  </a:moveTo>
                  <a:cubicBezTo>
                    <a:pt x="0" y="193"/>
                    <a:pt x="0" y="193"/>
                    <a:pt x="0" y="193"/>
                  </a:cubicBezTo>
                  <a:cubicBezTo>
                    <a:pt x="0" y="193"/>
                    <a:pt x="0" y="193"/>
                    <a:pt x="0" y="193"/>
                  </a:cubicBezTo>
                  <a:moveTo>
                    <a:pt x="0" y="192"/>
                  </a:moveTo>
                  <a:cubicBezTo>
                    <a:pt x="0" y="192"/>
                    <a:pt x="0" y="193"/>
                    <a:pt x="0" y="193"/>
                  </a:cubicBezTo>
                  <a:cubicBezTo>
                    <a:pt x="0" y="193"/>
                    <a:pt x="0" y="192"/>
                    <a:pt x="0" y="192"/>
                  </a:cubicBezTo>
                  <a:moveTo>
                    <a:pt x="0" y="192"/>
                  </a:moveTo>
                  <a:cubicBezTo>
                    <a:pt x="0" y="192"/>
                    <a:pt x="0" y="192"/>
                    <a:pt x="0" y="192"/>
                  </a:cubicBezTo>
                  <a:cubicBezTo>
                    <a:pt x="0" y="192"/>
                    <a:pt x="0" y="192"/>
                    <a:pt x="0" y="192"/>
                  </a:cubicBezTo>
                  <a:moveTo>
                    <a:pt x="0" y="192"/>
                  </a:moveTo>
                  <a:cubicBezTo>
                    <a:pt x="0" y="192"/>
                    <a:pt x="0" y="192"/>
                    <a:pt x="0" y="192"/>
                  </a:cubicBezTo>
                  <a:cubicBezTo>
                    <a:pt x="0" y="192"/>
                    <a:pt x="0" y="192"/>
                    <a:pt x="0" y="192"/>
                  </a:cubicBezTo>
                  <a:moveTo>
                    <a:pt x="0" y="192"/>
                  </a:moveTo>
                  <a:cubicBezTo>
                    <a:pt x="0" y="192"/>
                    <a:pt x="0" y="192"/>
                    <a:pt x="0" y="192"/>
                  </a:cubicBezTo>
                  <a:cubicBezTo>
                    <a:pt x="0" y="192"/>
                    <a:pt x="0" y="192"/>
                    <a:pt x="0" y="192"/>
                  </a:cubicBezTo>
                  <a:moveTo>
                    <a:pt x="0" y="191"/>
                  </a:moveTo>
                  <a:cubicBezTo>
                    <a:pt x="0" y="191"/>
                    <a:pt x="0" y="191"/>
                    <a:pt x="0" y="191"/>
                  </a:cubicBezTo>
                  <a:cubicBezTo>
                    <a:pt x="0" y="191"/>
                    <a:pt x="0" y="191"/>
                    <a:pt x="0" y="191"/>
                  </a:cubicBezTo>
                  <a:moveTo>
                    <a:pt x="0" y="191"/>
                  </a:moveTo>
                  <a:cubicBezTo>
                    <a:pt x="0" y="191"/>
                    <a:pt x="0" y="191"/>
                    <a:pt x="0" y="191"/>
                  </a:cubicBezTo>
                  <a:cubicBezTo>
                    <a:pt x="0" y="191"/>
                    <a:pt x="0" y="191"/>
                    <a:pt x="0" y="191"/>
                  </a:cubicBezTo>
                  <a:moveTo>
                    <a:pt x="0" y="191"/>
                  </a:moveTo>
                  <a:cubicBezTo>
                    <a:pt x="0" y="191"/>
                    <a:pt x="0" y="191"/>
                    <a:pt x="0" y="191"/>
                  </a:cubicBezTo>
                  <a:cubicBezTo>
                    <a:pt x="0" y="191"/>
                    <a:pt x="0" y="191"/>
                    <a:pt x="0" y="191"/>
                  </a:cubicBezTo>
                  <a:moveTo>
                    <a:pt x="0" y="190"/>
                  </a:moveTo>
                  <a:cubicBezTo>
                    <a:pt x="0" y="190"/>
                    <a:pt x="0" y="190"/>
                    <a:pt x="0" y="190"/>
                  </a:cubicBezTo>
                  <a:cubicBezTo>
                    <a:pt x="0" y="190"/>
                    <a:pt x="0" y="190"/>
                    <a:pt x="0" y="190"/>
                  </a:cubicBezTo>
                  <a:moveTo>
                    <a:pt x="0" y="190"/>
                  </a:moveTo>
                  <a:cubicBezTo>
                    <a:pt x="0" y="190"/>
                    <a:pt x="0" y="190"/>
                    <a:pt x="0" y="190"/>
                  </a:cubicBezTo>
                  <a:cubicBezTo>
                    <a:pt x="0" y="190"/>
                    <a:pt x="0" y="190"/>
                    <a:pt x="0" y="190"/>
                  </a:cubicBezTo>
                  <a:moveTo>
                    <a:pt x="0" y="190"/>
                  </a:moveTo>
                  <a:cubicBezTo>
                    <a:pt x="0" y="190"/>
                    <a:pt x="0" y="190"/>
                    <a:pt x="0" y="190"/>
                  </a:cubicBezTo>
                  <a:cubicBezTo>
                    <a:pt x="0" y="190"/>
                    <a:pt x="0" y="190"/>
                    <a:pt x="0" y="190"/>
                  </a:cubicBezTo>
                  <a:moveTo>
                    <a:pt x="0" y="189"/>
                  </a:moveTo>
                  <a:cubicBezTo>
                    <a:pt x="0" y="189"/>
                    <a:pt x="0" y="190"/>
                    <a:pt x="0" y="190"/>
                  </a:cubicBezTo>
                  <a:cubicBezTo>
                    <a:pt x="0" y="190"/>
                    <a:pt x="0" y="189"/>
                    <a:pt x="0" y="189"/>
                  </a:cubicBezTo>
                  <a:moveTo>
                    <a:pt x="0" y="189"/>
                  </a:moveTo>
                  <a:cubicBezTo>
                    <a:pt x="0" y="189"/>
                    <a:pt x="0" y="189"/>
                    <a:pt x="0" y="189"/>
                  </a:cubicBezTo>
                  <a:cubicBezTo>
                    <a:pt x="0" y="189"/>
                    <a:pt x="0" y="189"/>
                    <a:pt x="0" y="189"/>
                  </a:cubicBezTo>
                  <a:moveTo>
                    <a:pt x="0" y="189"/>
                  </a:moveTo>
                  <a:cubicBezTo>
                    <a:pt x="0" y="189"/>
                    <a:pt x="0" y="189"/>
                    <a:pt x="0" y="189"/>
                  </a:cubicBezTo>
                  <a:cubicBezTo>
                    <a:pt x="0" y="189"/>
                    <a:pt x="0" y="189"/>
                    <a:pt x="0" y="189"/>
                  </a:cubicBezTo>
                  <a:moveTo>
                    <a:pt x="0" y="189"/>
                  </a:moveTo>
                  <a:cubicBezTo>
                    <a:pt x="0" y="189"/>
                    <a:pt x="0" y="189"/>
                    <a:pt x="0" y="189"/>
                  </a:cubicBezTo>
                  <a:cubicBezTo>
                    <a:pt x="0" y="189"/>
                    <a:pt x="0" y="189"/>
                    <a:pt x="0" y="189"/>
                  </a:cubicBezTo>
                  <a:moveTo>
                    <a:pt x="0" y="188"/>
                  </a:moveTo>
                  <a:cubicBezTo>
                    <a:pt x="0" y="188"/>
                    <a:pt x="0" y="188"/>
                    <a:pt x="0" y="188"/>
                  </a:cubicBezTo>
                  <a:cubicBezTo>
                    <a:pt x="0" y="188"/>
                    <a:pt x="0" y="188"/>
                    <a:pt x="0" y="188"/>
                  </a:cubicBezTo>
                  <a:moveTo>
                    <a:pt x="0" y="188"/>
                  </a:moveTo>
                  <a:cubicBezTo>
                    <a:pt x="0" y="188"/>
                    <a:pt x="0" y="188"/>
                    <a:pt x="0" y="188"/>
                  </a:cubicBezTo>
                  <a:cubicBezTo>
                    <a:pt x="0" y="188"/>
                    <a:pt x="0" y="188"/>
                    <a:pt x="0" y="188"/>
                  </a:cubicBezTo>
                  <a:moveTo>
                    <a:pt x="0" y="188"/>
                  </a:moveTo>
                  <a:cubicBezTo>
                    <a:pt x="0" y="188"/>
                    <a:pt x="0" y="188"/>
                    <a:pt x="0" y="188"/>
                  </a:cubicBezTo>
                  <a:cubicBezTo>
                    <a:pt x="0" y="188"/>
                    <a:pt x="0" y="188"/>
                    <a:pt x="0" y="188"/>
                  </a:cubicBezTo>
                  <a:moveTo>
                    <a:pt x="0" y="187"/>
                  </a:moveTo>
                  <a:cubicBezTo>
                    <a:pt x="0" y="187"/>
                    <a:pt x="0" y="187"/>
                    <a:pt x="0" y="188"/>
                  </a:cubicBezTo>
                  <a:cubicBezTo>
                    <a:pt x="0" y="187"/>
                    <a:pt x="0" y="187"/>
                    <a:pt x="0" y="187"/>
                  </a:cubicBezTo>
                  <a:moveTo>
                    <a:pt x="0" y="187"/>
                  </a:moveTo>
                  <a:cubicBezTo>
                    <a:pt x="0" y="187"/>
                    <a:pt x="0" y="187"/>
                    <a:pt x="0" y="187"/>
                  </a:cubicBezTo>
                  <a:cubicBezTo>
                    <a:pt x="0" y="187"/>
                    <a:pt x="0" y="187"/>
                    <a:pt x="0" y="187"/>
                  </a:cubicBezTo>
                  <a:moveTo>
                    <a:pt x="0" y="187"/>
                  </a:moveTo>
                  <a:cubicBezTo>
                    <a:pt x="0" y="187"/>
                    <a:pt x="0" y="187"/>
                    <a:pt x="0" y="187"/>
                  </a:cubicBezTo>
                  <a:cubicBezTo>
                    <a:pt x="0" y="187"/>
                    <a:pt x="0" y="187"/>
                    <a:pt x="0" y="187"/>
                  </a:cubicBezTo>
                  <a:moveTo>
                    <a:pt x="0" y="186"/>
                  </a:moveTo>
                  <a:cubicBezTo>
                    <a:pt x="0" y="186"/>
                    <a:pt x="0" y="187"/>
                    <a:pt x="0" y="187"/>
                  </a:cubicBezTo>
                  <a:cubicBezTo>
                    <a:pt x="0" y="187"/>
                    <a:pt x="0" y="187"/>
                    <a:pt x="0" y="186"/>
                  </a:cubicBezTo>
                  <a:moveTo>
                    <a:pt x="0" y="186"/>
                  </a:moveTo>
                  <a:cubicBezTo>
                    <a:pt x="0" y="186"/>
                    <a:pt x="0" y="186"/>
                    <a:pt x="0" y="186"/>
                  </a:cubicBezTo>
                  <a:cubicBezTo>
                    <a:pt x="0" y="186"/>
                    <a:pt x="0" y="186"/>
                    <a:pt x="0" y="186"/>
                  </a:cubicBezTo>
                  <a:moveTo>
                    <a:pt x="0" y="186"/>
                  </a:moveTo>
                  <a:cubicBezTo>
                    <a:pt x="0" y="186"/>
                    <a:pt x="0" y="186"/>
                    <a:pt x="0" y="186"/>
                  </a:cubicBezTo>
                  <a:cubicBezTo>
                    <a:pt x="0" y="186"/>
                    <a:pt x="0" y="186"/>
                    <a:pt x="0" y="186"/>
                  </a:cubicBezTo>
                  <a:moveTo>
                    <a:pt x="0" y="186"/>
                  </a:moveTo>
                  <a:cubicBezTo>
                    <a:pt x="0" y="186"/>
                    <a:pt x="0" y="186"/>
                    <a:pt x="0" y="186"/>
                  </a:cubicBezTo>
                  <a:cubicBezTo>
                    <a:pt x="0" y="186"/>
                    <a:pt x="0" y="186"/>
                    <a:pt x="0" y="186"/>
                  </a:cubicBezTo>
                  <a:moveTo>
                    <a:pt x="0" y="185"/>
                  </a:moveTo>
                  <a:cubicBezTo>
                    <a:pt x="0" y="185"/>
                    <a:pt x="0" y="185"/>
                    <a:pt x="0" y="185"/>
                  </a:cubicBezTo>
                  <a:cubicBezTo>
                    <a:pt x="0" y="185"/>
                    <a:pt x="0" y="185"/>
                    <a:pt x="0" y="185"/>
                  </a:cubicBezTo>
                  <a:moveTo>
                    <a:pt x="0" y="185"/>
                  </a:moveTo>
                  <a:cubicBezTo>
                    <a:pt x="0" y="185"/>
                    <a:pt x="0" y="185"/>
                    <a:pt x="0" y="185"/>
                  </a:cubicBezTo>
                  <a:cubicBezTo>
                    <a:pt x="0" y="185"/>
                    <a:pt x="0" y="185"/>
                    <a:pt x="0" y="185"/>
                  </a:cubicBezTo>
                  <a:moveTo>
                    <a:pt x="0" y="184"/>
                  </a:moveTo>
                  <a:cubicBezTo>
                    <a:pt x="0" y="184"/>
                    <a:pt x="0" y="184"/>
                    <a:pt x="0" y="185"/>
                  </a:cubicBezTo>
                  <a:cubicBezTo>
                    <a:pt x="0" y="184"/>
                    <a:pt x="0" y="184"/>
                    <a:pt x="0" y="184"/>
                  </a:cubicBezTo>
                  <a:moveTo>
                    <a:pt x="194" y="0"/>
                  </a:moveTo>
                  <a:cubicBezTo>
                    <a:pt x="194" y="0"/>
                    <a:pt x="194" y="0"/>
                    <a:pt x="194" y="0"/>
                  </a:cubicBezTo>
                  <a:cubicBezTo>
                    <a:pt x="194" y="0"/>
                    <a:pt x="194" y="0"/>
                    <a:pt x="194" y="0"/>
                  </a:cubicBezTo>
                  <a:moveTo>
                    <a:pt x="193" y="0"/>
                  </a:moveTo>
                  <a:cubicBezTo>
                    <a:pt x="193" y="0"/>
                    <a:pt x="193" y="0"/>
                    <a:pt x="193" y="0"/>
                  </a:cubicBezTo>
                  <a:cubicBezTo>
                    <a:pt x="193" y="0"/>
                    <a:pt x="193" y="0"/>
                    <a:pt x="193" y="0"/>
                  </a:cubicBezTo>
                  <a:moveTo>
                    <a:pt x="193" y="0"/>
                  </a:moveTo>
                  <a:cubicBezTo>
                    <a:pt x="193" y="0"/>
                    <a:pt x="193" y="0"/>
                    <a:pt x="193" y="0"/>
                  </a:cubicBezTo>
                  <a:cubicBezTo>
                    <a:pt x="193" y="0"/>
                    <a:pt x="193" y="0"/>
                    <a:pt x="193" y="0"/>
                  </a:cubicBezTo>
                  <a:moveTo>
                    <a:pt x="192" y="0"/>
                  </a:moveTo>
                  <a:cubicBezTo>
                    <a:pt x="192" y="0"/>
                    <a:pt x="192" y="0"/>
                    <a:pt x="193" y="0"/>
                  </a:cubicBezTo>
                  <a:cubicBezTo>
                    <a:pt x="193" y="0"/>
                    <a:pt x="192" y="0"/>
                    <a:pt x="192" y="0"/>
                  </a:cubicBezTo>
                  <a:moveTo>
                    <a:pt x="192" y="0"/>
                  </a:moveTo>
                  <a:cubicBezTo>
                    <a:pt x="192" y="0"/>
                    <a:pt x="192" y="0"/>
                    <a:pt x="192" y="0"/>
                  </a:cubicBezTo>
                  <a:cubicBezTo>
                    <a:pt x="192" y="0"/>
                    <a:pt x="192" y="0"/>
                    <a:pt x="192" y="0"/>
                  </a:cubicBezTo>
                  <a:moveTo>
                    <a:pt x="192" y="0"/>
                  </a:moveTo>
                  <a:cubicBezTo>
                    <a:pt x="192" y="0"/>
                    <a:pt x="192" y="0"/>
                    <a:pt x="192" y="0"/>
                  </a:cubicBezTo>
                  <a:cubicBezTo>
                    <a:pt x="192" y="0"/>
                    <a:pt x="192" y="0"/>
                    <a:pt x="192" y="0"/>
                  </a:cubicBezTo>
                  <a:moveTo>
                    <a:pt x="191" y="0"/>
                  </a:moveTo>
                  <a:cubicBezTo>
                    <a:pt x="191" y="0"/>
                    <a:pt x="191" y="0"/>
                    <a:pt x="191" y="0"/>
                  </a:cubicBezTo>
                  <a:cubicBezTo>
                    <a:pt x="191" y="0"/>
                    <a:pt x="191" y="0"/>
                    <a:pt x="191" y="0"/>
                  </a:cubicBezTo>
                  <a:moveTo>
                    <a:pt x="191" y="0"/>
                  </a:moveTo>
                  <a:cubicBezTo>
                    <a:pt x="191" y="0"/>
                    <a:pt x="191" y="0"/>
                    <a:pt x="191" y="0"/>
                  </a:cubicBezTo>
                  <a:cubicBezTo>
                    <a:pt x="191" y="0"/>
                    <a:pt x="191" y="0"/>
                    <a:pt x="191" y="0"/>
                  </a:cubicBezTo>
                  <a:moveTo>
                    <a:pt x="191" y="0"/>
                  </a:moveTo>
                  <a:cubicBezTo>
                    <a:pt x="191" y="0"/>
                    <a:pt x="191" y="0"/>
                    <a:pt x="191" y="0"/>
                  </a:cubicBezTo>
                  <a:cubicBezTo>
                    <a:pt x="191" y="0"/>
                    <a:pt x="191" y="0"/>
                    <a:pt x="191" y="0"/>
                  </a:cubicBezTo>
                  <a:moveTo>
                    <a:pt x="190" y="0"/>
                  </a:moveTo>
                  <a:cubicBezTo>
                    <a:pt x="190" y="0"/>
                    <a:pt x="190" y="0"/>
                    <a:pt x="191" y="0"/>
                  </a:cubicBezTo>
                  <a:cubicBezTo>
                    <a:pt x="190" y="0"/>
                    <a:pt x="190" y="0"/>
                    <a:pt x="190" y="0"/>
                  </a:cubicBezTo>
                  <a:moveTo>
                    <a:pt x="190" y="0"/>
                  </a:moveTo>
                  <a:cubicBezTo>
                    <a:pt x="190" y="0"/>
                    <a:pt x="190" y="0"/>
                    <a:pt x="190" y="0"/>
                  </a:cubicBezTo>
                  <a:cubicBezTo>
                    <a:pt x="190" y="0"/>
                    <a:pt x="190" y="0"/>
                    <a:pt x="190" y="0"/>
                  </a:cubicBezTo>
                  <a:moveTo>
                    <a:pt x="190" y="0"/>
                  </a:moveTo>
                  <a:cubicBezTo>
                    <a:pt x="190" y="0"/>
                    <a:pt x="190" y="0"/>
                    <a:pt x="190" y="0"/>
                  </a:cubicBezTo>
                  <a:cubicBezTo>
                    <a:pt x="190" y="0"/>
                    <a:pt x="190" y="0"/>
                    <a:pt x="190" y="0"/>
                  </a:cubicBezTo>
                  <a:moveTo>
                    <a:pt x="189" y="0"/>
                  </a:moveTo>
                  <a:cubicBezTo>
                    <a:pt x="190" y="0"/>
                    <a:pt x="190" y="0"/>
                    <a:pt x="190" y="0"/>
                  </a:cubicBezTo>
                  <a:cubicBezTo>
                    <a:pt x="190" y="0"/>
                    <a:pt x="190" y="0"/>
                    <a:pt x="189" y="0"/>
                  </a:cubicBezTo>
                  <a:moveTo>
                    <a:pt x="189" y="0"/>
                  </a:moveTo>
                  <a:cubicBezTo>
                    <a:pt x="189" y="0"/>
                    <a:pt x="189" y="0"/>
                    <a:pt x="189" y="0"/>
                  </a:cubicBezTo>
                  <a:cubicBezTo>
                    <a:pt x="189" y="0"/>
                    <a:pt x="189" y="0"/>
                    <a:pt x="189" y="0"/>
                  </a:cubicBezTo>
                  <a:moveTo>
                    <a:pt x="189" y="0"/>
                  </a:moveTo>
                  <a:cubicBezTo>
                    <a:pt x="189" y="0"/>
                    <a:pt x="189" y="0"/>
                    <a:pt x="189" y="0"/>
                  </a:cubicBezTo>
                  <a:cubicBezTo>
                    <a:pt x="189" y="0"/>
                    <a:pt x="189" y="0"/>
                    <a:pt x="189" y="0"/>
                  </a:cubicBezTo>
                  <a:moveTo>
                    <a:pt x="189" y="0"/>
                  </a:moveTo>
                  <a:cubicBezTo>
                    <a:pt x="189" y="0"/>
                    <a:pt x="189" y="0"/>
                    <a:pt x="189" y="0"/>
                  </a:cubicBezTo>
                  <a:cubicBezTo>
                    <a:pt x="189" y="0"/>
                    <a:pt x="189" y="0"/>
                    <a:pt x="189" y="0"/>
                  </a:cubicBezTo>
                  <a:moveTo>
                    <a:pt x="188" y="0"/>
                  </a:moveTo>
                  <a:cubicBezTo>
                    <a:pt x="188" y="0"/>
                    <a:pt x="188" y="0"/>
                    <a:pt x="188" y="0"/>
                  </a:cubicBezTo>
                  <a:cubicBezTo>
                    <a:pt x="188" y="0"/>
                    <a:pt x="188" y="0"/>
                    <a:pt x="188" y="0"/>
                  </a:cubicBezTo>
                  <a:moveTo>
                    <a:pt x="188" y="0"/>
                  </a:moveTo>
                  <a:cubicBezTo>
                    <a:pt x="188" y="0"/>
                    <a:pt x="188" y="0"/>
                    <a:pt x="188" y="0"/>
                  </a:cubicBezTo>
                  <a:cubicBezTo>
                    <a:pt x="188" y="0"/>
                    <a:pt x="188" y="0"/>
                    <a:pt x="188" y="0"/>
                  </a:cubicBezTo>
                  <a:moveTo>
                    <a:pt x="188" y="0"/>
                  </a:moveTo>
                  <a:cubicBezTo>
                    <a:pt x="188" y="0"/>
                    <a:pt x="188" y="0"/>
                    <a:pt x="188" y="0"/>
                  </a:cubicBezTo>
                  <a:cubicBezTo>
                    <a:pt x="188" y="0"/>
                    <a:pt x="188" y="0"/>
                    <a:pt x="188" y="0"/>
                  </a:cubicBezTo>
                  <a:moveTo>
                    <a:pt x="187" y="0"/>
                  </a:moveTo>
                  <a:cubicBezTo>
                    <a:pt x="187" y="0"/>
                    <a:pt x="187" y="0"/>
                    <a:pt x="188" y="0"/>
                  </a:cubicBezTo>
                  <a:cubicBezTo>
                    <a:pt x="187" y="0"/>
                    <a:pt x="187" y="0"/>
                    <a:pt x="187" y="0"/>
                  </a:cubicBezTo>
                  <a:moveTo>
                    <a:pt x="187" y="0"/>
                  </a:moveTo>
                  <a:cubicBezTo>
                    <a:pt x="187" y="0"/>
                    <a:pt x="187" y="0"/>
                    <a:pt x="187" y="0"/>
                  </a:cubicBezTo>
                  <a:cubicBezTo>
                    <a:pt x="187" y="0"/>
                    <a:pt x="187" y="0"/>
                    <a:pt x="187" y="0"/>
                  </a:cubicBezTo>
                  <a:moveTo>
                    <a:pt x="187" y="0"/>
                  </a:moveTo>
                  <a:cubicBezTo>
                    <a:pt x="187" y="0"/>
                    <a:pt x="187" y="0"/>
                    <a:pt x="187" y="0"/>
                  </a:cubicBezTo>
                  <a:cubicBezTo>
                    <a:pt x="187" y="0"/>
                    <a:pt x="187" y="0"/>
                    <a:pt x="187" y="0"/>
                  </a:cubicBezTo>
                  <a:moveTo>
                    <a:pt x="186" y="0"/>
                  </a:moveTo>
                  <a:cubicBezTo>
                    <a:pt x="187" y="0"/>
                    <a:pt x="187" y="0"/>
                    <a:pt x="187" y="0"/>
                  </a:cubicBezTo>
                  <a:cubicBezTo>
                    <a:pt x="187" y="0"/>
                    <a:pt x="187" y="0"/>
                    <a:pt x="186" y="0"/>
                  </a:cubicBezTo>
                  <a:moveTo>
                    <a:pt x="186" y="0"/>
                  </a:moveTo>
                  <a:cubicBezTo>
                    <a:pt x="186" y="0"/>
                    <a:pt x="186" y="0"/>
                    <a:pt x="186" y="0"/>
                  </a:cubicBezTo>
                  <a:cubicBezTo>
                    <a:pt x="186" y="0"/>
                    <a:pt x="186" y="0"/>
                    <a:pt x="186" y="0"/>
                  </a:cubicBezTo>
                  <a:moveTo>
                    <a:pt x="186" y="0"/>
                  </a:moveTo>
                  <a:cubicBezTo>
                    <a:pt x="186" y="0"/>
                    <a:pt x="186" y="0"/>
                    <a:pt x="186" y="0"/>
                  </a:cubicBezTo>
                  <a:cubicBezTo>
                    <a:pt x="186" y="0"/>
                    <a:pt x="186" y="0"/>
                    <a:pt x="186" y="0"/>
                  </a:cubicBezTo>
                  <a:moveTo>
                    <a:pt x="185" y="0"/>
                  </a:moveTo>
                  <a:cubicBezTo>
                    <a:pt x="185" y="0"/>
                    <a:pt x="186" y="0"/>
                    <a:pt x="186" y="0"/>
                  </a:cubicBezTo>
                  <a:cubicBezTo>
                    <a:pt x="186" y="0"/>
                    <a:pt x="185" y="0"/>
                    <a:pt x="185" y="0"/>
                  </a:cubicBezTo>
                  <a:moveTo>
                    <a:pt x="185" y="0"/>
                  </a:moveTo>
                  <a:cubicBezTo>
                    <a:pt x="185" y="0"/>
                    <a:pt x="185" y="0"/>
                    <a:pt x="185" y="0"/>
                  </a:cubicBezTo>
                  <a:cubicBezTo>
                    <a:pt x="185" y="0"/>
                    <a:pt x="185" y="0"/>
                    <a:pt x="185" y="0"/>
                  </a:cubicBezTo>
                  <a:moveTo>
                    <a:pt x="185" y="0"/>
                  </a:moveTo>
                  <a:cubicBezTo>
                    <a:pt x="83" y="0"/>
                    <a:pt x="0" y="82"/>
                    <a:pt x="0" y="184"/>
                  </a:cubicBezTo>
                  <a:cubicBezTo>
                    <a:pt x="0" y="184"/>
                    <a:pt x="0" y="184"/>
                    <a:pt x="0" y="184"/>
                  </a:cubicBezTo>
                  <a:cubicBezTo>
                    <a:pt x="0" y="82"/>
                    <a:pt x="83" y="0"/>
                    <a:pt x="185" y="0"/>
                  </a:cubicBezTo>
                  <a:cubicBezTo>
                    <a:pt x="185" y="0"/>
                    <a:pt x="185" y="0"/>
                    <a:pt x="185" y="0"/>
                  </a:cubicBezTo>
                  <a:cubicBezTo>
                    <a:pt x="185" y="0"/>
                    <a:pt x="185" y="0"/>
                    <a:pt x="185" y="0"/>
                  </a:cubicBezTo>
                </a:path>
              </a:pathLst>
            </a:custGeom>
            <a:solidFill>
              <a:srgbClr val="B0B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80" name="Freeform 55"/>
            <p:cNvSpPr>
              <a:spLocks/>
            </p:cNvSpPr>
            <p:nvPr/>
          </p:nvSpPr>
          <p:spPr bwMode="auto">
            <a:xfrm>
              <a:off x="3947083" y="2287901"/>
              <a:ext cx="124843" cy="128391"/>
            </a:xfrm>
            <a:custGeom>
              <a:avLst/>
              <a:gdLst>
                <a:gd name="T0" fmla="*/ 39 w 39"/>
                <a:gd name="T1" fmla="*/ 0 h 39"/>
                <a:gd name="T2" fmla="*/ 39 w 39"/>
                <a:gd name="T3" fmla="*/ 0 h 39"/>
                <a:gd name="T4" fmla="*/ 0 w 39"/>
                <a:gd name="T5" fmla="*/ 39 h 39"/>
                <a:gd name="T6" fmla="*/ 0 w 39"/>
                <a:gd name="T7" fmla="*/ 39 h 39"/>
                <a:gd name="T8" fmla="*/ 0 w 39"/>
                <a:gd name="T9" fmla="*/ 39 h 39"/>
                <a:gd name="T10" fmla="*/ 0 w 39"/>
                <a:gd name="T11" fmla="*/ 39 h 39"/>
                <a:gd name="T12" fmla="*/ 0 w 39"/>
                <a:gd name="T13" fmla="*/ 39 h 39"/>
                <a:gd name="T14" fmla="*/ 0 w 39"/>
                <a:gd name="T15" fmla="*/ 39 h 39"/>
                <a:gd name="T16" fmla="*/ 39 w 39"/>
                <a:gd name="T17" fmla="*/ 0 h 39"/>
                <a:gd name="T18" fmla="*/ 39 w 39"/>
                <a:gd name="T19" fmla="*/ 0 h 39"/>
                <a:gd name="T20" fmla="*/ 39 w 39"/>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39">
                  <a:moveTo>
                    <a:pt x="39" y="0"/>
                  </a:moveTo>
                  <a:cubicBezTo>
                    <a:pt x="39" y="0"/>
                    <a:pt x="39" y="0"/>
                    <a:pt x="39" y="0"/>
                  </a:cubicBezTo>
                  <a:cubicBezTo>
                    <a:pt x="28" y="14"/>
                    <a:pt x="15" y="27"/>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15" y="27"/>
                    <a:pt x="28" y="14"/>
                    <a:pt x="39" y="0"/>
                  </a:cubicBezTo>
                  <a:cubicBezTo>
                    <a:pt x="39" y="0"/>
                    <a:pt x="39" y="0"/>
                    <a:pt x="39" y="0"/>
                  </a:cubicBezTo>
                  <a:cubicBezTo>
                    <a:pt x="39" y="0"/>
                    <a:pt x="39" y="0"/>
                    <a:pt x="39" y="0"/>
                  </a:cubicBezTo>
                </a:path>
              </a:pathLst>
            </a:custGeom>
            <a:solidFill>
              <a:srgbClr val="C5C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83" name="Freeform 58"/>
            <p:cNvSpPr>
              <a:spLocks/>
            </p:cNvSpPr>
            <p:nvPr/>
          </p:nvSpPr>
          <p:spPr bwMode="auto">
            <a:xfrm>
              <a:off x="4071926" y="2218356"/>
              <a:ext cx="153974" cy="69545"/>
            </a:xfrm>
            <a:custGeom>
              <a:avLst/>
              <a:gdLst>
                <a:gd name="T0" fmla="*/ 48 w 48"/>
                <a:gd name="T1" fmla="*/ 0 h 21"/>
                <a:gd name="T2" fmla="*/ 0 w 48"/>
                <a:gd name="T3" fmla="*/ 21 h 21"/>
                <a:gd name="T4" fmla="*/ 0 w 48"/>
                <a:gd name="T5" fmla="*/ 21 h 21"/>
                <a:gd name="T6" fmla="*/ 48 w 48"/>
                <a:gd name="T7" fmla="*/ 0 h 21"/>
                <a:gd name="T8" fmla="*/ 48 w 48"/>
                <a:gd name="T9" fmla="*/ 0 h 21"/>
              </a:gdLst>
              <a:ahLst/>
              <a:cxnLst>
                <a:cxn ang="0">
                  <a:pos x="T0" y="T1"/>
                </a:cxn>
                <a:cxn ang="0">
                  <a:pos x="T2" y="T3"/>
                </a:cxn>
                <a:cxn ang="0">
                  <a:pos x="T4" y="T5"/>
                </a:cxn>
                <a:cxn ang="0">
                  <a:pos x="T6" y="T7"/>
                </a:cxn>
                <a:cxn ang="0">
                  <a:pos x="T8" y="T9"/>
                </a:cxn>
              </a:cxnLst>
              <a:rect l="0" t="0" r="r" b="b"/>
              <a:pathLst>
                <a:path w="48" h="21">
                  <a:moveTo>
                    <a:pt x="48" y="0"/>
                  </a:moveTo>
                  <a:cubicBezTo>
                    <a:pt x="31" y="4"/>
                    <a:pt x="14" y="11"/>
                    <a:pt x="0" y="21"/>
                  </a:cubicBezTo>
                  <a:cubicBezTo>
                    <a:pt x="0" y="21"/>
                    <a:pt x="0" y="21"/>
                    <a:pt x="0" y="21"/>
                  </a:cubicBezTo>
                  <a:cubicBezTo>
                    <a:pt x="14" y="11"/>
                    <a:pt x="31" y="4"/>
                    <a:pt x="48" y="0"/>
                  </a:cubicBezTo>
                  <a:cubicBezTo>
                    <a:pt x="48" y="0"/>
                    <a:pt x="48" y="0"/>
                    <a:pt x="48" y="0"/>
                  </a:cubicBezTo>
                </a:path>
              </a:pathLst>
            </a:custGeom>
            <a:solidFill>
              <a:srgbClr val="A95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84" name="Freeform 59"/>
            <p:cNvSpPr>
              <a:spLocks/>
            </p:cNvSpPr>
            <p:nvPr/>
          </p:nvSpPr>
          <p:spPr bwMode="auto">
            <a:xfrm>
              <a:off x="4071926" y="2057868"/>
              <a:ext cx="124843" cy="230034"/>
            </a:xfrm>
            <a:custGeom>
              <a:avLst/>
              <a:gdLst>
                <a:gd name="T0" fmla="*/ 39 w 39"/>
                <a:gd name="T1" fmla="*/ 0 h 70"/>
                <a:gd name="T2" fmla="*/ 39 w 39"/>
                <a:gd name="T3" fmla="*/ 0 h 70"/>
                <a:gd name="T4" fmla="*/ 0 w 39"/>
                <a:gd name="T5" fmla="*/ 70 h 70"/>
                <a:gd name="T6" fmla="*/ 0 w 39"/>
                <a:gd name="T7" fmla="*/ 70 h 70"/>
                <a:gd name="T8" fmla="*/ 0 w 39"/>
                <a:gd name="T9" fmla="*/ 70 h 70"/>
                <a:gd name="T10" fmla="*/ 26 w 39"/>
                <a:gd name="T11" fmla="*/ 30 h 70"/>
                <a:gd name="T12" fmla="*/ 39 w 39"/>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39" h="70">
                  <a:moveTo>
                    <a:pt x="39" y="0"/>
                  </a:moveTo>
                  <a:cubicBezTo>
                    <a:pt x="39" y="0"/>
                    <a:pt x="39" y="0"/>
                    <a:pt x="39" y="0"/>
                  </a:cubicBezTo>
                  <a:cubicBezTo>
                    <a:pt x="30" y="26"/>
                    <a:pt x="17" y="49"/>
                    <a:pt x="0" y="70"/>
                  </a:cubicBezTo>
                  <a:cubicBezTo>
                    <a:pt x="0" y="70"/>
                    <a:pt x="0" y="70"/>
                    <a:pt x="0" y="70"/>
                  </a:cubicBezTo>
                  <a:cubicBezTo>
                    <a:pt x="0" y="70"/>
                    <a:pt x="0" y="70"/>
                    <a:pt x="0" y="70"/>
                  </a:cubicBezTo>
                  <a:cubicBezTo>
                    <a:pt x="10" y="57"/>
                    <a:pt x="19" y="44"/>
                    <a:pt x="26" y="30"/>
                  </a:cubicBezTo>
                  <a:cubicBezTo>
                    <a:pt x="31" y="20"/>
                    <a:pt x="36" y="10"/>
                    <a:pt x="39" y="0"/>
                  </a:cubicBezTo>
                </a:path>
              </a:pathLst>
            </a:custGeom>
            <a:solidFill>
              <a:srgbClr val="C5C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85" name="Freeform 60"/>
            <p:cNvSpPr>
              <a:spLocks/>
            </p:cNvSpPr>
            <p:nvPr/>
          </p:nvSpPr>
          <p:spPr bwMode="auto">
            <a:xfrm>
              <a:off x="4071926" y="2218356"/>
              <a:ext cx="153974" cy="69545"/>
            </a:xfrm>
            <a:custGeom>
              <a:avLst/>
              <a:gdLst>
                <a:gd name="T0" fmla="*/ 48 w 48"/>
                <a:gd name="T1" fmla="*/ 0 h 21"/>
                <a:gd name="T2" fmla="*/ 0 w 48"/>
                <a:gd name="T3" fmla="*/ 21 h 21"/>
                <a:gd name="T4" fmla="*/ 0 w 48"/>
                <a:gd name="T5" fmla="*/ 21 h 21"/>
                <a:gd name="T6" fmla="*/ 48 w 48"/>
                <a:gd name="T7" fmla="*/ 0 h 21"/>
                <a:gd name="T8" fmla="*/ 48 w 48"/>
                <a:gd name="T9" fmla="*/ 0 h 21"/>
              </a:gdLst>
              <a:ahLst/>
              <a:cxnLst>
                <a:cxn ang="0">
                  <a:pos x="T0" y="T1"/>
                </a:cxn>
                <a:cxn ang="0">
                  <a:pos x="T2" y="T3"/>
                </a:cxn>
                <a:cxn ang="0">
                  <a:pos x="T4" y="T5"/>
                </a:cxn>
                <a:cxn ang="0">
                  <a:pos x="T6" y="T7"/>
                </a:cxn>
                <a:cxn ang="0">
                  <a:pos x="T8" y="T9"/>
                </a:cxn>
              </a:cxnLst>
              <a:rect l="0" t="0" r="r" b="b"/>
              <a:pathLst>
                <a:path w="48" h="21">
                  <a:moveTo>
                    <a:pt x="48" y="0"/>
                  </a:moveTo>
                  <a:cubicBezTo>
                    <a:pt x="31" y="4"/>
                    <a:pt x="14" y="11"/>
                    <a:pt x="0" y="21"/>
                  </a:cubicBezTo>
                  <a:cubicBezTo>
                    <a:pt x="0" y="21"/>
                    <a:pt x="0" y="21"/>
                    <a:pt x="0" y="21"/>
                  </a:cubicBezTo>
                  <a:cubicBezTo>
                    <a:pt x="14" y="11"/>
                    <a:pt x="31" y="4"/>
                    <a:pt x="48" y="0"/>
                  </a:cubicBezTo>
                  <a:cubicBezTo>
                    <a:pt x="48" y="0"/>
                    <a:pt x="48" y="0"/>
                    <a:pt x="48" y="0"/>
                  </a:cubicBezTo>
                </a:path>
              </a:pathLst>
            </a:custGeom>
            <a:solidFill>
              <a:srgbClr val="89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86" name="Oval 61"/>
            <p:cNvSpPr>
              <a:spLocks noChangeArrowheads="1"/>
            </p:cNvSpPr>
            <p:nvPr/>
          </p:nvSpPr>
          <p:spPr bwMode="auto">
            <a:xfrm>
              <a:off x="4071926" y="2287901"/>
              <a:ext cx="1041" cy="1070"/>
            </a:xfrm>
            <a:prstGeom prst="ellipse">
              <a:avLst/>
            </a:prstGeom>
            <a:solidFill>
              <a:srgbClr val="97A7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92" name="Oval 67"/>
            <p:cNvSpPr>
              <a:spLocks noChangeArrowheads="1"/>
            </p:cNvSpPr>
            <p:nvPr/>
          </p:nvSpPr>
          <p:spPr bwMode="auto">
            <a:xfrm>
              <a:off x="3947083" y="2416292"/>
              <a:ext cx="1041" cy="1070"/>
            </a:xfrm>
            <a:prstGeom prst="ellipse">
              <a:avLst/>
            </a:prstGeom>
            <a:solidFill>
              <a:srgbClr val="97A7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111" name="Freeform 86"/>
            <p:cNvSpPr>
              <a:spLocks noEditPoints="1"/>
            </p:cNvSpPr>
            <p:nvPr/>
          </p:nvSpPr>
          <p:spPr bwMode="auto">
            <a:xfrm>
              <a:off x="3163691" y="1525047"/>
              <a:ext cx="611732" cy="522122"/>
            </a:xfrm>
            <a:custGeom>
              <a:avLst/>
              <a:gdLst>
                <a:gd name="T0" fmla="*/ 25 w 191"/>
                <a:gd name="T1" fmla="*/ 89 h 159"/>
                <a:gd name="T2" fmla="*/ 113 w 191"/>
                <a:gd name="T3" fmla="*/ 89 h 159"/>
                <a:gd name="T4" fmla="*/ 80 w 191"/>
                <a:gd name="T5" fmla="*/ 20 h 159"/>
                <a:gd name="T6" fmla="*/ 58 w 191"/>
                <a:gd name="T7" fmla="*/ 33 h 159"/>
                <a:gd name="T8" fmla="*/ 28 w 191"/>
                <a:gd name="T9" fmla="*/ 33 h 159"/>
                <a:gd name="T10" fmla="*/ 21 w 191"/>
                <a:gd name="T11" fmla="*/ 57 h 159"/>
                <a:gd name="T12" fmla="*/ 0 w 191"/>
                <a:gd name="T13" fmla="*/ 79 h 159"/>
                <a:gd name="T14" fmla="*/ 12 w 191"/>
                <a:gd name="T15" fmla="*/ 100 h 159"/>
                <a:gd name="T16" fmla="*/ 12 w 191"/>
                <a:gd name="T17" fmla="*/ 131 h 159"/>
                <a:gd name="T18" fmla="*/ 37 w 191"/>
                <a:gd name="T19" fmla="*/ 137 h 159"/>
                <a:gd name="T20" fmla="*/ 58 w 191"/>
                <a:gd name="T21" fmla="*/ 159 h 159"/>
                <a:gd name="T22" fmla="*/ 80 w 191"/>
                <a:gd name="T23" fmla="*/ 146 h 159"/>
                <a:gd name="T24" fmla="*/ 110 w 191"/>
                <a:gd name="T25" fmla="*/ 146 h 159"/>
                <a:gd name="T26" fmla="*/ 116 w 191"/>
                <a:gd name="T27" fmla="*/ 122 h 159"/>
                <a:gd name="T28" fmla="*/ 138 w 191"/>
                <a:gd name="T29" fmla="*/ 100 h 159"/>
                <a:gd name="T30" fmla="*/ 125 w 191"/>
                <a:gd name="T31" fmla="*/ 79 h 159"/>
                <a:gd name="T32" fmla="*/ 126 w 191"/>
                <a:gd name="T33" fmla="*/ 48 h 159"/>
                <a:gd name="T34" fmla="*/ 101 w 191"/>
                <a:gd name="T35" fmla="*/ 42 h 159"/>
                <a:gd name="T36" fmla="*/ 80 w 191"/>
                <a:gd name="T37" fmla="*/ 20 h 159"/>
                <a:gd name="T38" fmla="*/ 141 w 191"/>
                <a:gd name="T39" fmla="*/ 34 h 159"/>
                <a:gd name="T40" fmla="*/ 175 w 191"/>
                <a:gd name="T41" fmla="*/ 34 h 159"/>
                <a:gd name="T42" fmla="*/ 163 w 191"/>
                <a:gd name="T43" fmla="*/ 0 h 159"/>
                <a:gd name="T44" fmla="*/ 153 w 191"/>
                <a:gd name="T45" fmla="*/ 7 h 159"/>
                <a:gd name="T46" fmla="*/ 138 w 191"/>
                <a:gd name="T47" fmla="*/ 7 h 159"/>
                <a:gd name="T48" fmla="*/ 135 w 191"/>
                <a:gd name="T49" fmla="*/ 18 h 159"/>
                <a:gd name="T50" fmla="*/ 125 w 191"/>
                <a:gd name="T51" fmla="*/ 29 h 159"/>
                <a:gd name="T52" fmla="*/ 131 w 191"/>
                <a:gd name="T53" fmla="*/ 39 h 159"/>
                <a:gd name="T54" fmla="*/ 131 w 191"/>
                <a:gd name="T55" fmla="*/ 54 h 159"/>
                <a:gd name="T56" fmla="*/ 143 w 191"/>
                <a:gd name="T57" fmla="*/ 57 h 159"/>
                <a:gd name="T58" fmla="*/ 153 w 191"/>
                <a:gd name="T59" fmla="*/ 67 h 159"/>
                <a:gd name="T60" fmla="*/ 163 w 191"/>
                <a:gd name="T61" fmla="*/ 61 h 159"/>
                <a:gd name="T62" fmla="*/ 178 w 191"/>
                <a:gd name="T63" fmla="*/ 61 h 159"/>
                <a:gd name="T64" fmla="*/ 181 w 191"/>
                <a:gd name="T65" fmla="*/ 49 h 159"/>
                <a:gd name="T66" fmla="*/ 191 w 191"/>
                <a:gd name="T67" fmla="*/ 39 h 159"/>
                <a:gd name="T68" fmla="*/ 185 w 191"/>
                <a:gd name="T69" fmla="*/ 29 h 159"/>
                <a:gd name="T70" fmla="*/ 185 w 191"/>
                <a:gd name="T71" fmla="*/ 14 h 159"/>
                <a:gd name="T72" fmla="*/ 174 w 191"/>
                <a:gd name="T73" fmla="*/ 11 h 159"/>
                <a:gd name="T74" fmla="*/ 163 w 191"/>
                <a:gd name="T75"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1" h="159">
                  <a:moveTo>
                    <a:pt x="69" y="133"/>
                  </a:moveTo>
                  <a:cubicBezTo>
                    <a:pt x="45" y="133"/>
                    <a:pt x="25" y="114"/>
                    <a:pt x="25" y="89"/>
                  </a:cubicBezTo>
                  <a:cubicBezTo>
                    <a:pt x="25" y="65"/>
                    <a:pt x="45" y="46"/>
                    <a:pt x="69" y="46"/>
                  </a:cubicBezTo>
                  <a:cubicBezTo>
                    <a:pt x="93" y="46"/>
                    <a:pt x="113" y="65"/>
                    <a:pt x="113" y="89"/>
                  </a:cubicBezTo>
                  <a:cubicBezTo>
                    <a:pt x="113" y="114"/>
                    <a:pt x="93" y="133"/>
                    <a:pt x="69" y="133"/>
                  </a:cubicBezTo>
                  <a:moveTo>
                    <a:pt x="80" y="20"/>
                  </a:moveTo>
                  <a:cubicBezTo>
                    <a:pt x="58" y="20"/>
                    <a:pt x="58" y="20"/>
                    <a:pt x="58" y="20"/>
                  </a:cubicBezTo>
                  <a:cubicBezTo>
                    <a:pt x="58" y="33"/>
                    <a:pt x="58" y="33"/>
                    <a:pt x="58" y="33"/>
                  </a:cubicBezTo>
                  <a:cubicBezTo>
                    <a:pt x="50" y="35"/>
                    <a:pt x="43" y="38"/>
                    <a:pt x="37" y="42"/>
                  </a:cubicBezTo>
                  <a:cubicBezTo>
                    <a:pt x="28" y="33"/>
                    <a:pt x="28" y="33"/>
                    <a:pt x="28" y="33"/>
                  </a:cubicBezTo>
                  <a:cubicBezTo>
                    <a:pt x="12" y="48"/>
                    <a:pt x="12" y="48"/>
                    <a:pt x="12" y="48"/>
                  </a:cubicBezTo>
                  <a:cubicBezTo>
                    <a:pt x="21" y="57"/>
                    <a:pt x="21" y="57"/>
                    <a:pt x="21" y="57"/>
                  </a:cubicBezTo>
                  <a:cubicBezTo>
                    <a:pt x="17" y="64"/>
                    <a:pt x="14" y="71"/>
                    <a:pt x="12" y="79"/>
                  </a:cubicBezTo>
                  <a:cubicBezTo>
                    <a:pt x="0" y="79"/>
                    <a:pt x="0" y="79"/>
                    <a:pt x="0" y="79"/>
                  </a:cubicBezTo>
                  <a:cubicBezTo>
                    <a:pt x="0" y="100"/>
                    <a:pt x="0" y="100"/>
                    <a:pt x="0" y="100"/>
                  </a:cubicBezTo>
                  <a:cubicBezTo>
                    <a:pt x="12" y="100"/>
                    <a:pt x="12" y="100"/>
                    <a:pt x="12" y="100"/>
                  </a:cubicBezTo>
                  <a:cubicBezTo>
                    <a:pt x="14" y="108"/>
                    <a:pt x="17" y="115"/>
                    <a:pt x="21" y="122"/>
                  </a:cubicBezTo>
                  <a:cubicBezTo>
                    <a:pt x="12" y="131"/>
                    <a:pt x="12" y="131"/>
                    <a:pt x="12" y="131"/>
                  </a:cubicBezTo>
                  <a:cubicBezTo>
                    <a:pt x="28" y="146"/>
                    <a:pt x="28" y="146"/>
                    <a:pt x="28" y="146"/>
                  </a:cubicBezTo>
                  <a:cubicBezTo>
                    <a:pt x="37" y="137"/>
                    <a:pt x="37" y="137"/>
                    <a:pt x="37" y="137"/>
                  </a:cubicBezTo>
                  <a:cubicBezTo>
                    <a:pt x="43" y="141"/>
                    <a:pt x="50" y="144"/>
                    <a:pt x="58" y="146"/>
                  </a:cubicBezTo>
                  <a:cubicBezTo>
                    <a:pt x="58" y="159"/>
                    <a:pt x="58" y="159"/>
                    <a:pt x="58" y="159"/>
                  </a:cubicBezTo>
                  <a:cubicBezTo>
                    <a:pt x="80" y="159"/>
                    <a:pt x="80" y="159"/>
                    <a:pt x="80" y="159"/>
                  </a:cubicBezTo>
                  <a:cubicBezTo>
                    <a:pt x="80" y="146"/>
                    <a:pt x="80" y="146"/>
                    <a:pt x="80" y="146"/>
                  </a:cubicBezTo>
                  <a:cubicBezTo>
                    <a:pt x="87" y="144"/>
                    <a:pt x="95" y="141"/>
                    <a:pt x="101" y="137"/>
                  </a:cubicBezTo>
                  <a:cubicBezTo>
                    <a:pt x="110" y="146"/>
                    <a:pt x="110" y="146"/>
                    <a:pt x="110" y="146"/>
                  </a:cubicBezTo>
                  <a:cubicBezTo>
                    <a:pt x="126" y="131"/>
                    <a:pt x="126" y="131"/>
                    <a:pt x="126" y="131"/>
                  </a:cubicBezTo>
                  <a:cubicBezTo>
                    <a:pt x="116" y="122"/>
                    <a:pt x="116" y="122"/>
                    <a:pt x="116" y="122"/>
                  </a:cubicBezTo>
                  <a:cubicBezTo>
                    <a:pt x="121" y="115"/>
                    <a:pt x="124" y="108"/>
                    <a:pt x="125" y="100"/>
                  </a:cubicBezTo>
                  <a:cubicBezTo>
                    <a:pt x="138" y="100"/>
                    <a:pt x="138" y="100"/>
                    <a:pt x="138" y="100"/>
                  </a:cubicBezTo>
                  <a:cubicBezTo>
                    <a:pt x="138" y="79"/>
                    <a:pt x="138" y="79"/>
                    <a:pt x="138" y="79"/>
                  </a:cubicBezTo>
                  <a:cubicBezTo>
                    <a:pt x="125" y="79"/>
                    <a:pt x="125" y="79"/>
                    <a:pt x="125" y="79"/>
                  </a:cubicBezTo>
                  <a:cubicBezTo>
                    <a:pt x="124" y="71"/>
                    <a:pt x="121" y="64"/>
                    <a:pt x="116" y="57"/>
                  </a:cubicBezTo>
                  <a:cubicBezTo>
                    <a:pt x="126" y="48"/>
                    <a:pt x="126" y="48"/>
                    <a:pt x="126" y="48"/>
                  </a:cubicBezTo>
                  <a:cubicBezTo>
                    <a:pt x="110" y="33"/>
                    <a:pt x="110" y="33"/>
                    <a:pt x="110" y="33"/>
                  </a:cubicBezTo>
                  <a:cubicBezTo>
                    <a:pt x="101" y="42"/>
                    <a:pt x="101" y="42"/>
                    <a:pt x="101" y="42"/>
                  </a:cubicBezTo>
                  <a:cubicBezTo>
                    <a:pt x="95" y="38"/>
                    <a:pt x="87" y="35"/>
                    <a:pt x="80" y="33"/>
                  </a:cubicBezTo>
                  <a:cubicBezTo>
                    <a:pt x="80" y="20"/>
                    <a:pt x="80" y="20"/>
                    <a:pt x="80" y="20"/>
                  </a:cubicBezTo>
                  <a:moveTo>
                    <a:pt x="158" y="51"/>
                  </a:moveTo>
                  <a:cubicBezTo>
                    <a:pt x="149" y="51"/>
                    <a:pt x="141" y="43"/>
                    <a:pt x="141" y="34"/>
                  </a:cubicBezTo>
                  <a:cubicBezTo>
                    <a:pt x="141" y="24"/>
                    <a:pt x="149" y="17"/>
                    <a:pt x="158" y="17"/>
                  </a:cubicBezTo>
                  <a:cubicBezTo>
                    <a:pt x="168" y="17"/>
                    <a:pt x="175" y="24"/>
                    <a:pt x="175" y="34"/>
                  </a:cubicBezTo>
                  <a:cubicBezTo>
                    <a:pt x="175" y="43"/>
                    <a:pt x="168" y="51"/>
                    <a:pt x="158" y="51"/>
                  </a:cubicBezTo>
                  <a:moveTo>
                    <a:pt x="163" y="0"/>
                  </a:moveTo>
                  <a:cubicBezTo>
                    <a:pt x="153" y="0"/>
                    <a:pt x="153" y="0"/>
                    <a:pt x="153" y="0"/>
                  </a:cubicBezTo>
                  <a:cubicBezTo>
                    <a:pt x="153" y="7"/>
                    <a:pt x="153" y="7"/>
                    <a:pt x="153" y="7"/>
                  </a:cubicBezTo>
                  <a:cubicBezTo>
                    <a:pt x="149" y="7"/>
                    <a:pt x="146" y="9"/>
                    <a:pt x="143" y="11"/>
                  </a:cubicBezTo>
                  <a:cubicBezTo>
                    <a:pt x="138" y="7"/>
                    <a:pt x="138" y="7"/>
                    <a:pt x="138" y="7"/>
                  </a:cubicBezTo>
                  <a:cubicBezTo>
                    <a:pt x="131" y="14"/>
                    <a:pt x="131" y="14"/>
                    <a:pt x="131" y="14"/>
                  </a:cubicBezTo>
                  <a:cubicBezTo>
                    <a:pt x="135" y="18"/>
                    <a:pt x="135" y="18"/>
                    <a:pt x="135" y="18"/>
                  </a:cubicBezTo>
                  <a:cubicBezTo>
                    <a:pt x="133" y="21"/>
                    <a:pt x="132" y="25"/>
                    <a:pt x="131" y="29"/>
                  </a:cubicBezTo>
                  <a:cubicBezTo>
                    <a:pt x="125" y="29"/>
                    <a:pt x="125" y="29"/>
                    <a:pt x="125" y="29"/>
                  </a:cubicBezTo>
                  <a:cubicBezTo>
                    <a:pt x="125" y="39"/>
                    <a:pt x="125" y="39"/>
                    <a:pt x="125" y="39"/>
                  </a:cubicBezTo>
                  <a:cubicBezTo>
                    <a:pt x="131" y="39"/>
                    <a:pt x="131" y="39"/>
                    <a:pt x="131" y="39"/>
                  </a:cubicBezTo>
                  <a:cubicBezTo>
                    <a:pt x="132" y="43"/>
                    <a:pt x="133" y="46"/>
                    <a:pt x="135" y="49"/>
                  </a:cubicBezTo>
                  <a:cubicBezTo>
                    <a:pt x="131" y="54"/>
                    <a:pt x="131" y="54"/>
                    <a:pt x="131" y="54"/>
                  </a:cubicBezTo>
                  <a:cubicBezTo>
                    <a:pt x="138" y="61"/>
                    <a:pt x="138" y="61"/>
                    <a:pt x="138" y="61"/>
                  </a:cubicBezTo>
                  <a:cubicBezTo>
                    <a:pt x="143" y="57"/>
                    <a:pt x="143" y="57"/>
                    <a:pt x="143" y="57"/>
                  </a:cubicBezTo>
                  <a:cubicBezTo>
                    <a:pt x="146" y="59"/>
                    <a:pt x="149" y="60"/>
                    <a:pt x="153" y="61"/>
                  </a:cubicBezTo>
                  <a:cubicBezTo>
                    <a:pt x="153" y="67"/>
                    <a:pt x="153" y="67"/>
                    <a:pt x="153" y="67"/>
                  </a:cubicBezTo>
                  <a:cubicBezTo>
                    <a:pt x="163" y="67"/>
                    <a:pt x="163" y="67"/>
                    <a:pt x="163" y="67"/>
                  </a:cubicBezTo>
                  <a:cubicBezTo>
                    <a:pt x="163" y="61"/>
                    <a:pt x="163" y="61"/>
                    <a:pt x="163" y="61"/>
                  </a:cubicBezTo>
                  <a:cubicBezTo>
                    <a:pt x="167" y="60"/>
                    <a:pt x="171" y="59"/>
                    <a:pt x="174" y="57"/>
                  </a:cubicBezTo>
                  <a:cubicBezTo>
                    <a:pt x="178" y="61"/>
                    <a:pt x="178" y="61"/>
                    <a:pt x="178" y="61"/>
                  </a:cubicBezTo>
                  <a:cubicBezTo>
                    <a:pt x="185" y="54"/>
                    <a:pt x="185" y="54"/>
                    <a:pt x="185" y="54"/>
                  </a:cubicBezTo>
                  <a:cubicBezTo>
                    <a:pt x="181" y="49"/>
                    <a:pt x="181" y="49"/>
                    <a:pt x="181" y="49"/>
                  </a:cubicBezTo>
                  <a:cubicBezTo>
                    <a:pt x="183" y="46"/>
                    <a:pt x="185" y="43"/>
                    <a:pt x="185" y="39"/>
                  </a:cubicBezTo>
                  <a:cubicBezTo>
                    <a:pt x="191" y="39"/>
                    <a:pt x="191" y="39"/>
                    <a:pt x="191" y="39"/>
                  </a:cubicBezTo>
                  <a:cubicBezTo>
                    <a:pt x="191" y="29"/>
                    <a:pt x="191" y="29"/>
                    <a:pt x="191" y="29"/>
                  </a:cubicBezTo>
                  <a:cubicBezTo>
                    <a:pt x="185" y="29"/>
                    <a:pt x="185" y="29"/>
                    <a:pt x="185" y="29"/>
                  </a:cubicBezTo>
                  <a:cubicBezTo>
                    <a:pt x="185" y="25"/>
                    <a:pt x="183" y="21"/>
                    <a:pt x="181" y="18"/>
                  </a:cubicBezTo>
                  <a:cubicBezTo>
                    <a:pt x="185" y="14"/>
                    <a:pt x="185" y="14"/>
                    <a:pt x="185" y="14"/>
                  </a:cubicBezTo>
                  <a:cubicBezTo>
                    <a:pt x="178" y="7"/>
                    <a:pt x="178" y="7"/>
                    <a:pt x="178" y="7"/>
                  </a:cubicBezTo>
                  <a:cubicBezTo>
                    <a:pt x="174" y="11"/>
                    <a:pt x="174" y="11"/>
                    <a:pt x="174" y="11"/>
                  </a:cubicBezTo>
                  <a:cubicBezTo>
                    <a:pt x="171" y="9"/>
                    <a:pt x="167" y="7"/>
                    <a:pt x="163" y="7"/>
                  </a:cubicBezTo>
                  <a:cubicBezTo>
                    <a:pt x="163" y="0"/>
                    <a:pt x="163" y="0"/>
                    <a:pt x="163" y="0"/>
                  </a:cubicBezTo>
                </a:path>
              </a:pathLst>
            </a:custGeom>
            <a:solidFill>
              <a:schemeClr val="bg1"/>
            </a:solidFill>
            <a:ln>
              <a:noFill/>
            </a:ln>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grpSp>
      <p:grpSp>
        <p:nvGrpSpPr>
          <p:cNvPr id="5" name="Group 125"/>
          <p:cNvGrpSpPr/>
          <p:nvPr/>
        </p:nvGrpSpPr>
        <p:grpSpPr>
          <a:xfrm>
            <a:off x="5979262" y="3485693"/>
            <a:ext cx="1445032" cy="1486090"/>
            <a:chOff x="4548411" y="2906316"/>
            <a:chExt cx="1084056" cy="1114858"/>
          </a:xfrm>
        </p:grpSpPr>
        <p:sp>
          <p:nvSpPr>
            <p:cNvPr id="48" name="Oval 37"/>
            <p:cNvSpPr>
              <a:spLocks noChangeArrowheads="1"/>
            </p:cNvSpPr>
            <p:nvPr/>
          </p:nvSpPr>
          <p:spPr bwMode="auto">
            <a:xfrm>
              <a:off x="4548411" y="2906316"/>
              <a:ext cx="1007069" cy="1035684"/>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49" name="Oval 38"/>
            <p:cNvSpPr>
              <a:spLocks noChangeArrowheads="1"/>
            </p:cNvSpPr>
            <p:nvPr/>
          </p:nvSpPr>
          <p:spPr bwMode="auto">
            <a:xfrm>
              <a:off x="4612913" y="2971581"/>
              <a:ext cx="879105" cy="905154"/>
            </a:xfrm>
            <a:prstGeom prst="ellipse">
              <a:avLst/>
            </a:prstGeom>
            <a:solidFill>
              <a:srgbClr val="E5E8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50" name="Oval 39"/>
            <p:cNvSpPr>
              <a:spLocks noChangeArrowheads="1"/>
            </p:cNvSpPr>
            <p:nvPr/>
          </p:nvSpPr>
          <p:spPr bwMode="auto">
            <a:xfrm>
              <a:off x="4673254" y="3034707"/>
              <a:ext cx="758423" cy="77569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59" name="Freeform 48"/>
            <p:cNvSpPr>
              <a:spLocks noEditPoints="1"/>
            </p:cNvSpPr>
            <p:nvPr/>
          </p:nvSpPr>
          <p:spPr bwMode="auto">
            <a:xfrm>
              <a:off x="4673254" y="3034707"/>
              <a:ext cx="399498" cy="414060"/>
            </a:xfrm>
            <a:custGeom>
              <a:avLst/>
              <a:gdLst>
                <a:gd name="T0" fmla="*/ 1 w 125"/>
                <a:gd name="T1" fmla="*/ 126 h 126"/>
                <a:gd name="T2" fmla="*/ 1 w 125"/>
                <a:gd name="T3" fmla="*/ 125 h 126"/>
                <a:gd name="T4" fmla="*/ 0 w 125"/>
                <a:gd name="T5" fmla="*/ 125 h 126"/>
                <a:gd name="T6" fmla="*/ 0 w 125"/>
                <a:gd name="T7" fmla="*/ 124 h 126"/>
                <a:gd name="T8" fmla="*/ 0 w 125"/>
                <a:gd name="T9" fmla="*/ 124 h 126"/>
                <a:gd name="T10" fmla="*/ 0 w 125"/>
                <a:gd name="T11" fmla="*/ 124 h 126"/>
                <a:gd name="T12" fmla="*/ 0 w 125"/>
                <a:gd name="T13" fmla="*/ 123 h 126"/>
                <a:gd name="T14" fmla="*/ 0 w 125"/>
                <a:gd name="T15" fmla="*/ 123 h 126"/>
                <a:gd name="T16" fmla="*/ 0 w 125"/>
                <a:gd name="T17" fmla="*/ 123 h 126"/>
                <a:gd name="T18" fmla="*/ 0 w 125"/>
                <a:gd name="T19" fmla="*/ 122 h 126"/>
                <a:gd name="T20" fmla="*/ 0 w 125"/>
                <a:gd name="T21" fmla="*/ 122 h 126"/>
                <a:gd name="T22" fmla="*/ 0 w 125"/>
                <a:gd name="T23" fmla="*/ 122 h 126"/>
                <a:gd name="T24" fmla="*/ 0 w 125"/>
                <a:gd name="T25" fmla="*/ 122 h 126"/>
                <a:gd name="T26" fmla="*/ 0 w 125"/>
                <a:gd name="T27" fmla="*/ 121 h 126"/>
                <a:gd name="T28" fmla="*/ 0 w 125"/>
                <a:gd name="T29" fmla="*/ 121 h 126"/>
                <a:gd name="T30" fmla="*/ 0 w 125"/>
                <a:gd name="T31" fmla="*/ 121 h 126"/>
                <a:gd name="T32" fmla="*/ 0 w 125"/>
                <a:gd name="T33" fmla="*/ 121 h 126"/>
                <a:gd name="T34" fmla="*/ 0 w 125"/>
                <a:gd name="T35" fmla="*/ 120 h 126"/>
                <a:gd name="T36" fmla="*/ 0 w 125"/>
                <a:gd name="T37" fmla="*/ 120 h 126"/>
                <a:gd name="T38" fmla="*/ 0 w 125"/>
                <a:gd name="T39" fmla="*/ 120 h 126"/>
                <a:gd name="T40" fmla="*/ 0 w 125"/>
                <a:gd name="T41" fmla="*/ 120 h 126"/>
                <a:gd name="T42" fmla="*/ 0 w 125"/>
                <a:gd name="T43" fmla="*/ 119 h 126"/>
                <a:gd name="T44" fmla="*/ 0 w 125"/>
                <a:gd name="T45" fmla="*/ 119 h 126"/>
                <a:gd name="T46" fmla="*/ 0 w 125"/>
                <a:gd name="T47" fmla="*/ 119 h 126"/>
                <a:gd name="T48" fmla="*/ 0 w 125"/>
                <a:gd name="T49" fmla="*/ 119 h 126"/>
                <a:gd name="T50" fmla="*/ 0 w 125"/>
                <a:gd name="T51" fmla="*/ 118 h 126"/>
                <a:gd name="T52" fmla="*/ 125 w 125"/>
                <a:gd name="T53" fmla="*/ 0 h 126"/>
                <a:gd name="T54" fmla="*/ 125 w 125"/>
                <a:gd name="T55" fmla="*/ 0 h 126"/>
                <a:gd name="T56" fmla="*/ 124 w 125"/>
                <a:gd name="T57" fmla="*/ 0 h 126"/>
                <a:gd name="T58" fmla="*/ 124 w 125"/>
                <a:gd name="T59" fmla="*/ 0 h 126"/>
                <a:gd name="T60" fmla="*/ 123 w 125"/>
                <a:gd name="T61" fmla="*/ 0 h 126"/>
                <a:gd name="T62" fmla="*/ 123 w 125"/>
                <a:gd name="T63" fmla="*/ 0 h 126"/>
                <a:gd name="T64" fmla="*/ 123 w 125"/>
                <a:gd name="T65" fmla="*/ 0 h 126"/>
                <a:gd name="T66" fmla="*/ 122 w 125"/>
                <a:gd name="T67" fmla="*/ 0 h 126"/>
                <a:gd name="T68" fmla="*/ 122 w 125"/>
                <a:gd name="T69" fmla="*/ 0 h 126"/>
                <a:gd name="T70" fmla="*/ 122 w 125"/>
                <a:gd name="T71" fmla="*/ 0 h 126"/>
                <a:gd name="T72" fmla="*/ 122 w 125"/>
                <a:gd name="T73" fmla="*/ 0 h 126"/>
                <a:gd name="T74" fmla="*/ 121 w 125"/>
                <a:gd name="T75" fmla="*/ 0 h 126"/>
                <a:gd name="T76" fmla="*/ 121 w 125"/>
                <a:gd name="T77" fmla="*/ 0 h 126"/>
                <a:gd name="T78" fmla="*/ 121 w 125"/>
                <a:gd name="T79" fmla="*/ 0 h 126"/>
                <a:gd name="T80" fmla="*/ 121 w 125"/>
                <a:gd name="T81" fmla="*/ 0 h 126"/>
                <a:gd name="T82" fmla="*/ 120 w 125"/>
                <a:gd name="T83" fmla="*/ 0 h 126"/>
                <a:gd name="T84" fmla="*/ 120 w 125"/>
                <a:gd name="T85" fmla="*/ 0 h 126"/>
                <a:gd name="T86" fmla="*/ 120 w 125"/>
                <a:gd name="T87" fmla="*/ 0 h 126"/>
                <a:gd name="T88" fmla="*/ 120 w 125"/>
                <a:gd name="T89" fmla="*/ 0 h 126"/>
                <a:gd name="T90" fmla="*/ 120 w 125"/>
                <a:gd name="T91" fmla="*/ 0 h 126"/>
                <a:gd name="T92" fmla="*/ 119 w 125"/>
                <a:gd name="T93" fmla="*/ 0 h 126"/>
                <a:gd name="T94" fmla="*/ 119 w 125"/>
                <a:gd name="T95" fmla="*/ 0 h 126"/>
                <a:gd name="T96" fmla="*/ 119 w 125"/>
                <a:gd name="T9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 h="126">
                  <a:moveTo>
                    <a:pt x="1" y="126"/>
                  </a:moveTo>
                  <a:cubicBezTo>
                    <a:pt x="1" y="126"/>
                    <a:pt x="1" y="126"/>
                    <a:pt x="1" y="126"/>
                  </a:cubicBezTo>
                  <a:cubicBezTo>
                    <a:pt x="1" y="126"/>
                    <a:pt x="1" y="126"/>
                    <a:pt x="1" y="126"/>
                  </a:cubicBezTo>
                  <a:moveTo>
                    <a:pt x="1" y="125"/>
                  </a:moveTo>
                  <a:cubicBezTo>
                    <a:pt x="1" y="125"/>
                    <a:pt x="1" y="125"/>
                    <a:pt x="1" y="125"/>
                  </a:cubicBezTo>
                  <a:cubicBezTo>
                    <a:pt x="1" y="125"/>
                    <a:pt x="1" y="125"/>
                    <a:pt x="1" y="125"/>
                  </a:cubicBezTo>
                  <a:moveTo>
                    <a:pt x="0" y="125"/>
                  </a:moveTo>
                  <a:cubicBezTo>
                    <a:pt x="0" y="125"/>
                    <a:pt x="0" y="125"/>
                    <a:pt x="0" y="125"/>
                  </a:cubicBezTo>
                  <a:cubicBezTo>
                    <a:pt x="0" y="125"/>
                    <a:pt x="0" y="125"/>
                    <a:pt x="0" y="125"/>
                  </a:cubicBezTo>
                  <a:moveTo>
                    <a:pt x="0" y="124"/>
                  </a:moveTo>
                  <a:cubicBezTo>
                    <a:pt x="0" y="124"/>
                    <a:pt x="0" y="124"/>
                    <a:pt x="0" y="124"/>
                  </a:cubicBezTo>
                  <a:cubicBezTo>
                    <a:pt x="0" y="124"/>
                    <a:pt x="0" y="124"/>
                    <a:pt x="0" y="124"/>
                  </a:cubicBezTo>
                  <a:moveTo>
                    <a:pt x="0" y="124"/>
                  </a:moveTo>
                  <a:cubicBezTo>
                    <a:pt x="0" y="124"/>
                    <a:pt x="0" y="124"/>
                    <a:pt x="0" y="124"/>
                  </a:cubicBezTo>
                  <a:cubicBezTo>
                    <a:pt x="0" y="124"/>
                    <a:pt x="0" y="124"/>
                    <a:pt x="0" y="124"/>
                  </a:cubicBezTo>
                  <a:moveTo>
                    <a:pt x="0" y="124"/>
                  </a:moveTo>
                  <a:cubicBezTo>
                    <a:pt x="0" y="124"/>
                    <a:pt x="0" y="124"/>
                    <a:pt x="0" y="124"/>
                  </a:cubicBezTo>
                  <a:cubicBezTo>
                    <a:pt x="0" y="124"/>
                    <a:pt x="0" y="124"/>
                    <a:pt x="0" y="124"/>
                  </a:cubicBezTo>
                  <a:moveTo>
                    <a:pt x="0" y="123"/>
                  </a:moveTo>
                  <a:cubicBezTo>
                    <a:pt x="0" y="123"/>
                    <a:pt x="0" y="123"/>
                    <a:pt x="0" y="123"/>
                  </a:cubicBezTo>
                  <a:cubicBezTo>
                    <a:pt x="0" y="123"/>
                    <a:pt x="0" y="123"/>
                    <a:pt x="0" y="123"/>
                  </a:cubicBezTo>
                  <a:moveTo>
                    <a:pt x="0" y="123"/>
                  </a:moveTo>
                  <a:cubicBezTo>
                    <a:pt x="0" y="123"/>
                    <a:pt x="0" y="123"/>
                    <a:pt x="0" y="123"/>
                  </a:cubicBezTo>
                  <a:cubicBezTo>
                    <a:pt x="0" y="123"/>
                    <a:pt x="0" y="123"/>
                    <a:pt x="0" y="123"/>
                  </a:cubicBezTo>
                  <a:moveTo>
                    <a:pt x="0" y="123"/>
                  </a:moveTo>
                  <a:cubicBezTo>
                    <a:pt x="0" y="123"/>
                    <a:pt x="0" y="123"/>
                    <a:pt x="0" y="123"/>
                  </a:cubicBezTo>
                  <a:cubicBezTo>
                    <a:pt x="0" y="123"/>
                    <a:pt x="0" y="123"/>
                    <a:pt x="0" y="123"/>
                  </a:cubicBezTo>
                  <a:moveTo>
                    <a:pt x="0" y="122"/>
                  </a:moveTo>
                  <a:cubicBezTo>
                    <a:pt x="0" y="122"/>
                    <a:pt x="0" y="122"/>
                    <a:pt x="0" y="123"/>
                  </a:cubicBezTo>
                  <a:cubicBezTo>
                    <a:pt x="0" y="122"/>
                    <a:pt x="0" y="122"/>
                    <a:pt x="0" y="122"/>
                  </a:cubicBezTo>
                  <a:moveTo>
                    <a:pt x="0" y="122"/>
                  </a:moveTo>
                  <a:cubicBezTo>
                    <a:pt x="0" y="122"/>
                    <a:pt x="0" y="122"/>
                    <a:pt x="0" y="122"/>
                  </a:cubicBezTo>
                  <a:cubicBezTo>
                    <a:pt x="0" y="122"/>
                    <a:pt x="0" y="122"/>
                    <a:pt x="0" y="122"/>
                  </a:cubicBezTo>
                  <a:moveTo>
                    <a:pt x="0" y="122"/>
                  </a:moveTo>
                  <a:cubicBezTo>
                    <a:pt x="0" y="122"/>
                    <a:pt x="0" y="122"/>
                    <a:pt x="0" y="122"/>
                  </a:cubicBezTo>
                  <a:cubicBezTo>
                    <a:pt x="0" y="122"/>
                    <a:pt x="0" y="122"/>
                    <a:pt x="0" y="122"/>
                  </a:cubicBezTo>
                  <a:moveTo>
                    <a:pt x="0" y="122"/>
                  </a:moveTo>
                  <a:cubicBezTo>
                    <a:pt x="0" y="122"/>
                    <a:pt x="0" y="122"/>
                    <a:pt x="0" y="122"/>
                  </a:cubicBezTo>
                  <a:cubicBezTo>
                    <a:pt x="0" y="122"/>
                    <a:pt x="0" y="122"/>
                    <a:pt x="0" y="122"/>
                  </a:cubicBezTo>
                  <a:moveTo>
                    <a:pt x="0" y="121"/>
                  </a:moveTo>
                  <a:cubicBezTo>
                    <a:pt x="0" y="121"/>
                    <a:pt x="0" y="121"/>
                    <a:pt x="0" y="121"/>
                  </a:cubicBezTo>
                  <a:cubicBezTo>
                    <a:pt x="0" y="121"/>
                    <a:pt x="0" y="121"/>
                    <a:pt x="0" y="121"/>
                  </a:cubicBezTo>
                  <a:moveTo>
                    <a:pt x="0" y="121"/>
                  </a:moveTo>
                  <a:cubicBezTo>
                    <a:pt x="0" y="121"/>
                    <a:pt x="0" y="121"/>
                    <a:pt x="0" y="121"/>
                  </a:cubicBezTo>
                  <a:cubicBezTo>
                    <a:pt x="0" y="121"/>
                    <a:pt x="0" y="121"/>
                    <a:pt x="0" y="121"/>
                  </a:cubicBezTo>
                  <a:moveTo>
                    <a:pt x="0" y="121"/>
                  </a:moveTo>
                  <a:cubicBezTo>
                    <a:pt x="0" y="121"/>
                    <a:pt x="0" y="121"/>
                    <a:pt x="0" y="121"/>
                  </a:cubicBezTo>
                  <a:cubicBezTo>
                    <a:pt x="0" y="121"/>
                    <a:pt x="0" y="121"/>
                    <a:pt x="0" y="121"/>
                  </a:cubicBezTo>
                  <a:moveTo>
                    <a:pt x="0" y="121"/>
                  </a:moveTo>
                  <a:cubicBezTo>
                    <a:pt x="0" y="121"/>
                    <a:pt x="0" y="121"/>
                    <a:pt x="0" y="121"/>
                  </a:cubicBezTo>
                  <a:cubicBezTo>
                    <a:pt x="0" y="121"/>
                    <a:pt x="0" y="121"/>
                    <a:pt x="0" y="121"/>
                  </a:cubicBezTo>
                  <a:moveTo>
                    <a:pt x="0" y="120"/>
                  </a:moveTo>
                  <a:cubicBezTo>
                    <a:pt x="0" y="120"/>
                    <a:pt x="0" y="120"/>
                    <a:pt x="0" y="120"/>
                  </a:cubicBezTo>
                  <a:cubicBezTo>
                    <a:pt x="0" y="120"/>
                    <a:pt x="0" y="120"/>
                    <a:pt x="0" y="120"/>
                  </a:cubicBezTo>
                  <a:moveTo>
                    <a:pt x="0" y="120"/>
                  </a:moveTo>
                  <a:cubicBezTo>
                    <a:pt x="0" y="120"/>
                    <a:pt x="0" y="120"/>
                    <a:pt x="0" y="120"/>
                  </a:cubicBezTo>
                  <a:cubicBezTo>
                    <a:pt x="0" y="120"/>
                    <a:pt x="0" y="120"/>
                    <a:pt x="0" y="120"/>
                  </a:cubicBezTo>
                  <a:moveTo>
                    <a:pt x="0" y="120"/>
                  </a:moveTo>
                  <a:cubicBezTo>
                    <a:pt x="0" y="120"/>
                    <a:pt x="0" y="120"/>
                    <a:pt x="0" y="120"/>
                  </a:cubicBezTo>
                  <a:cubicBezTo>
                    <a:pt x="0" y="120"/>
                    <a:pt x="0" y="120"/>
                    <a:pt x="0" y="120"/>
                  </a:cubicBezTo>
                  <a:moveTo>
                    <a:pt x="0" y="120"/>
                  </a:moveTo>
                  <a:cubicBezTo>
                    <a:pt x="0" y="120"/>
                    <a:pt x="0" y="120"/>
                    <a:pt x="0" y="120"/>
                  </a:cubicBezTo>
                  <a:cubicBezTo>
                    <a:pt x="0" y="120"/>
                    <a:pt x="0" y="120"/>
                    <a:pt x="0" y="120"/>
                  </a:cubicBezTo>
                  <a:moveTo>
                    <a:pt x="0" y="119"/>
                  </a:moveTo>
                  <a:cubicBezTo>
                    <a:pt x="0" y="119"/>
                    <a:pt x="0" y="119"/>
                    <a:pt x="0" y="119"/>
                  </a:cubicBezTo>
                  <a:cubicBezTo>
                    <a:pt x="0" y="119"/>
                    <a:pt x="0" y="119"/>
                    <a:pt x="0" y="119"/>
                  </a:cubicBezTo>
                  <a:moveTo>
                    <a:pt x="0" y="119"/>
                  </a:moveTo>
                  <a:cubicBezTo>
                    <a:pt x="0" y="119"/>
                    <a:pt x="0" y="119"/>
                    <a:pt x="0" y="119"/>
                  </a:cubicBezTo>
                  <a:cubicBezTo>
                    <a:pt x="0" y="119"/>
                    <a:pt x="0" y="119"/>
                    <a:pt x="0" y="119"/>
                  </a:cubicBezTo>
                  <a:moveTo>
                    <a:pt x="0" y="119"/>
                  </a:moveTo>
                  <a:cubicBezTo>
                    <a:pt x="0" y="119"/>
                    <a:pt x="0" y="119"/>
                    <a:pt x="0" y="119"/>
                  </a:cubicBezTo>
                  <a:cubicBezTo>
                    <a:pt x="0" y="119"/>
                    <a:pt x="0" y="119"/>
                    <a:pt x="0" y="119"/>
                  </a:cubicBezTo>
                  <a:moveTo>
                    <a:pt x="0" y="119"/>
                  </a:moveTo>
                  <a:cubicBezTo>
                    <a:pt x="0" y="119"/>
                    <a:pt x="0" y="119"/>
                    <a:pt x="0" y="119"/>
                  </a:cubicBezTo>
                  <a:cubicBezTo>
                    <a:pt x="0" y="119"/>
                    <a:pt x="0" y="119"/>
                    <a:pt x="0" y="119"/>
                  </a:cubicBezTo>
                  <a:moveTo>
                    <a:pt x="0" y="118"/>
                  </a:moveTo>
                  <a:cubicBezTo>
                    <a:pt x="0" y="118"/>
                    <a:pt x="0" y="118"/>
                    <a:pt x="0" y="119"/>
                  </a:cubicBezTo>
                  <a:cubicBezTo>
                    <a:pt x="0" y="118"/>
                    <a:pt x="0" y="118"/>
                    <a:pt x="0" y="118"/>
                  </a:cubicBezTo>
                  <a:moveTo>
                    <a:pt x="125" y="0"/>
                  </a:moveTo>
                  <a:cubicBezTo>
                    <a:pt x="125" y="0"/>
                    <a:pt x="125" y="0"/>
                    <a:pt x="125" y="0"/>
                  </a:cubicBezTo>
                  <a:cubicBezTo>
                    <a:pt x="125" y="0"/>
                    <a:pt x="125" y="0"/>
                    <a:pt x="125" y="0"/>
                  </a:cubicBezTo>
                  <a:moveTo>
                    <a:pt x="125" y="0"/>
                  </a:moveTo>
                  <a:cubicBezTo>
                    <a:pt x="125" y="0"/>
                    <a:pt x="125" y="0"/>
                    <a:pt x="125" y="0"/>
                  </a:cubicBezTo>
                  <a:cubicBezTo>
                    <a:pt x="125" y="0"/>
                    <a:pt x="125" y="0"/>
                    <a:pt x="125" y="0"/>
                  </a:cubicBezTo>
                  <a:moveTo>
                    <a:pt x="124" y="0"/>
                  </a:moveTo>
                  <a:cubicBezTo>
                    <a:pt x="124" y="0"/>
                    <a:pt x="124" y="0"/>
                    <a:pt x="124" y="0"/>
                  </a:cubicBezTo>
                  <a:cubicBezTo>
                    <a:pt x="124" y="0"/>
                    <a:pt x="124" y="0"/>
                    <a:pt x="124" y="0"/>
                  </a:cubicBezTo>
                  <a:moveTo>
                    <a:pt x="124" y="0"/>
                  </a:moveTo>
                  <a:cubicBezTo>
                    <a:pt x="124" y="0"/>
                    <a:pt x="124" y="0"/>
                    <a:pt x="124" y="0"/>
                  </a:cubicBezTo>
                  <a:cubicBezTo>
                    <a:pt x="124" y="0"/>
                    <a:pt x="124" y="0"/>
                    <a:pt x="124" y="0"/>
                  </a:cubicBezTo>
                  <a:moveTo>
                    <a:pt x="123" y="0"/>
                  </a:moveTo>
                  <a:cubicBezTo>
                    <a:pt x="123" y="0"/>
                    <a:pt x="123" y="0"/>
                    <a:pt x="123" y="0"/>
                  </a:cubicBezTo>
                  <a:cubicBezTo>
                    <a:pt x="123" y="0"/>
                    <a:pt x="123" y="0"/>
                    <a:pt x="123" y="0"/>
                  </a:cubicBezTo>
                  <a:moveTo>
                    <a:pt x="123" y="0"/>
                  </a:moveTo>
                  <a:cubicBezTo>
                    <a:pt x="123" y="0"/>
                    <a:pt x="123" y="0"/>
                    <a:pt x="123" y="0"/>
                  </a:cubicBezTo>
                  <a:cubicBezTo>
                    <a:pt x="123" y="0"/>
                    <a:pt x="123" y="0"/>
                    <a:pt x="123" y="0"/>
                  </a:cubicBezTo>
                  <a:moveTo>
                    <a:pt x="123" y="0"/>
                  </a:moveTo>
                  <a:cubicBezTo>
                    <a:pt x="123" y="0"/>
                    <a:pt x="123" y="0"/>
                    <a:pt x="123" y="0"/>
                  </a:cubicBezTo>
                  <a:cubicBezTo>
                    <a:pt x="123" y="0"/>
                    <a:pt x="123" y="0"/>
                    <a:pt x="123" y="0"/>
                  </a:cubicBezTo>
                  <a:moveTo>
                    <a:pt x="122" y="0"/>
                  </a:moveTo>
                  <a:cubicBezTo>
                    <a:pt x="122" y="0"/>
                    <a:pt x="122" y="0"/>
                    <a:pt x="122" y="0"/>
                  </a:cubicBezTo>
                  <a:cubicBezTo>
                    <a:pt x="122" y="0"/>
                    <a:pt x="122" y="0"/>
                    <a:pt x="122" y="0"/>
                  </a:cubicBezTo>
                  <a:moveTo>
                    <a:pt x="122" y="0"/>
                  </a:moveTo>
                  <a:cubicBezTo>
                    <a:pt x="122" y="0"/>
                    <a:pt x="122" y="0"/>
                    <a:pt x="122" y="0"/>
                  </a:cubicBezTo>
                  <a:cubicBezTo>
                    <a:pt x="122" y="0"/>
                    <a:pt x="122" y="0"/>
                    <a:pt x="122" y="0"/>
                  </a:cubicBezTo>
                  <a:moveTo>
                    <a:pt x="122" y="0"/>
                  </a:moveTo>
                  <a:cubicBezTo>
                    <a:pt x="122" y="0"/>
                    <a:pt x="122" y="0"/>
                    <a:pt x="122" y="0"/>
                  </a:cubicBezTo>
                  <a:cubicBezTo>
                    <a:pt x="122" y="0"/>
                    <a:pt x="122" y="0"/>
                    <a:pt x="122" y="0"/>
                  </a:cubicBezTo>
                  <a:moveTo>
                    <a:pt x="122" y="0"/>
                  </a:moveTo>
                  <a:cubicBezTo>
                    <a:pt x="122" y="0"/>
                    <a:pt x="122" y="0"/>
                    <a:pt x="122" y="0"/>
                  </a:cubicBezTo>
                  <a:cubicBezTo>
                    <a:pt x="122" y="0"/>
                    <a:pt x="122" y="0"/>
                    <a:pt x="122" y="0"/>
                  </a:cubicBezTo>
                  <a:moveTo>
                    <a:pt x="121" y="0"/>
                  </a:moveTo>
                  <a:cubicBezTo>
                    <a:pt x="121" y="0"/>
                    <a:pt x="121" y="0"/>
                    <a:pt x="121" y="0"/>
                  </a:cubicBezTo>
                  <a:cubicBezTo>
                    <a:pt x="121" y="0"/>
                    <a:pt x="121" y="0"/>
                    <a:pt x="121" y="0"/>
                  </a:cubicBezTo>
                  <a:moveTo>
                    <a:pt x="121" y="0"/>
                  </a:moveTo>
                  <a:cubicBezTo>
                    <a:pt x="121" y="0"/>
                    <a:pt x="121" y="0"/>
                    <a:pt x="121" y="0"/>
                  </a:cubicBezTo>
                  <a:cubicBezTo>
                    <a:pt x="121" y="0"/>
                    <a:pt x="121" y="0"/>
                    <a:pt x="121" y="0"/>
                  </a:cubicBezTo>
                  <a:moveTo>
                    <a:pt x="121" y="0"/>
                  </a:moveTo>
                  <a:cubicBezTo>
                    <a:pt x="121" y="0"/>
                    <a:pt x="121" y="0"/>
                    <a:pt x="121" y="0"/>
                  </a:cubicBezTo>
                  <a:cubicBezTo>
                    <a:pt x="121" y="0"/>
                    <a:pt x="121" y="0"/>
                    <a:pt x="121" y="0"/>
                  </a:cubicBezTo>
                  <a:moveTo>
                    <a:pt x="121" y="0"/>
                  </a:moveTo>
                  <a:cubicBezTo>
                    <a:pt x="121" y="0"/>
                    <a:pt x="121" y="0"/>
                    <a:pt x="121" y="0"/>
                  </a:cubicBezTo>
                  <a:cubicBezTo>
                    <a:pt x="121" y="0"/>
                    <a:pt x="121" y="0"/>
                    <a:pt x="121" y="0"/>
                  </a:cubicBezTo>
                  <a:moveTo>
                    <a:pt x="120" y="0"/>
                  </a:moveTo>
                  <a:cubicBezTo>
                    <a:pt x="120" y="0"/>
                    <a:pt x="120" y="0"/>
                    <a:pt x="120" y="0"/>
                  </a:cubicBezTo>
                  <a:cubicBezTo>
                    <a:pt x="120" y="0"/>
                    <a:pt x="120" y="0"/>
                    <a:pt x="120" y="0"/>
                  </a:cubicBezTo>
                  <a:moveTo>
                    <a:pt x="120" y="0"/>
                  </a:moveTo>
                  <a:cubicBezTo>
                    <a:pt x="120" y="0"/>
                    <a:pt x="120" y="0"/>
                    <a:pt x="120" y="0"/>
                  </a:cubicBezTo>
                  <a:cubicBezTo>
                    <a:pt x="120" y="0"/>
                    <a:pt x="120" y="0"/>
                    <a:pt x="120" y="0"/>
                  </a:cubicBezTo>
                  <a:moveTo>
                    <a:pt x="120" y="0"/>
                  </a:moveTo>
                  <a:cubicBezTo>
                    <a:pt x="120" y="0"/>
                    <a:pt x="120" y="0"/>
                    <a:pt x="120" y="0"/>
                  </a:cubicBezTo>
                  <a:cubicBezTo>
                    <a:pt x="120" y="0"/>
                    <a:pt x="120" y="0"/>
                    <a:pt x="120" y="0"/>
                  </a:cubicBezTo>
                  <a:moveTo>
                    <a:pt x="120" y="0"/>
                  </a:moveTo>
                  <a:cubicBezTo>
                    <a:pt x="120" y="0"/>
                    <a:pt x="120" y="0"/>
                    <a:pt x="120" y="0"/>
                  </a:cubicBezTo>
                  <a:cubicBezTo>
                    <a:pt x="120" y="0"/>
                    <a:pt x="120" y="0"/>
                    <a:pt x="120" y="0"/>
                  </a:cubicBezTo>
                  <a:moveTo>
                    <a:pt x="120" y="0"/>
                  </a:moveTo>
                  <a:cubicBezTo>
                    <a:pt x="120" y="0"/>
                    <a:pt x="120" y="0"/>
                    <a:pt x="120" y="0"/>
                  </a:cubicBezTo>
                  <a:cubicBezTo>
                    <a:pt x="120" y="0"/>
                    <a:pt x="120" y="0"/>
                    <a:pt x="120" y="0"/>
                  </a:cubicBezTo>
                  <a:moveTo>
                    <a:pt x="119" y="0"/>
                  </a:moveTo>
                  <a:cubicBezTo>
                    <a:pt x="119" y="0"/>
                    <a:pt x="119" y="0"/>
                    <a:pt x="119" y="0"/>
                  </a:cubicBezTo>
                  <a:cubicBezTo>
                    <a:pt x="119" y="0"/>
                    <a:pt x="119" y="0"/>
                    <a:pt x="119" y="0"/>
                  </a:cubicBezTo>
                  <a:moveTo>
                    <a:pt x="119" y="0"/>
                  </a:moveTo>
                  <a:cubicBezTo>
                    <a:pt x="119" y="0"/>
                    <a:pt x="119" y="0"/>
                    <a:pt x="119" y="0"/>
                  </a:cubicBezTo>
                  <a:cubicBezTo>
                    <a:pt x="119" y="0"/>
                    <a:pt x="119" y="0"/>
                    <a:pt x="119" y="0"/>
                  </a:cubicBezTo>
                  <a:moveTo>
                    <a:pt x="119" y="0"/>
                  </a:moveTo>
                  <a:cubicBezTo>
                    <a:pt x="119" y="0"/>
                    <a:pt x="119" y="0"/>
                    <a:pt x="119" y="0"/>
                  </a:cubicBezTo>
                  <a:cubicBezTo>
                    <a:pt x="119" y="0"/>
                    <a:pt x="119" y="0"/>
                    <a:pt x="119" y="0"/>
                  </a:cubicBezTo>
                </a:path>
              </a:pathLst>
            </a:custGeom>
            <a:solidFill>
              <a:srgbClr val="B0B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75" name="Freeform 50"/>
            <p:cNvSpPr>
              <a:spLocks noEditPoints="1"/>
            </p:cNvSpPr>
            <p:nvPr/>
          </p:nvSpPr>
          <p:spPr bwMode="auto">
            <a:xfrm>
              <a:off x="5316197" y="3695918"/>
              <a:ext cx="316270" cy="325256"/>
            </a:xfrm>
            <a:custGeom>
              <a:avLst/>
              <a:gdLst>
                <a:gd name="T0" fmla="*/ 1 w 99"/>
                <a:gd name="T1" fmla="*/ 99 h 99"/>
                <a:gd name="T2" fmla="*/ 0 w 99"/>
                <a:gd name="T3" fmla="*/ 98 h 99"/>
                <a:gd name="T4" fmla="*/ 0 w 99"/>
                <a:gd name="T5" fmla="*/ 98 h 99"/>
                <a:gd name="T6" fmla="*/ 0 w 99"/>
                <a:gd name="T7" fmla="*/ 97 h 99"/>
                <a:gd name="T8" fmla="*/ 0 w 99"/>
                <a:gd name="T9" fmla="*/ 97 h 99"/>
                <a:gd name="T10" fmla="*/ 0 w 99"/>
                <a:gd name="T11" fmla="*/ 97 h 99"/>
                <a:gd name="T12" fmla="*/ 0 w 99"/>
                <a:gd name="T13" fmla="*/ 97 h 99"/>
                <a:gd name="T14" fmla="*/ 0 w 99"/>
                <a:gd name="T15" fmla="*/ 97 h 99"/>
                <a:gd name="T16" fmla="*/ 0 w 99"/>
                <a:gd name="T17" fmla="*/ 96 h 99"/>
                <a:gd name="T18" fmla="*/ 0 w 99"/>
                <a:gd name="T19" fmla="*/ 96 h 99"/>
                <a:gd name="T20" fmla="*/ 0 w 99"/>
                <a:gd name="T21" fmla="*/ 96 h 99"/>
                <a:gd name="T22" fmla="*/ 0 w 99"/>
                <a:gd name="T23" fmla="*/ 96 h 99"/>
                <a:gd name="T24" fmla="*/ 0 w 99"/>
                <a:gd name="T25" fmla="*/ 96 h 99"/>
                <a:gd name="T26" fmla="*/ 0 w 99"/>
                <a:gd name="T27" fmla="*/ 95 h 99"/>
                <a:gd name="T28" fmla="*/ 0 w 99"/>
                <a:gd name="T29" fmla="*/ 95 h 99"/>
                <a:gd name="T30" fmla="*/ 0 w 99"/>
                <a:gd name="T31" fmla="*/ 95 h 99"/>
                <a:gd name="T32" fmla="*/ 0 w 99"/>
                <a:gd name="T33" fmla="*/ 95 h 99"/>
                <a:gd name="T34" fmla="*/ 0 w 99"/>
                <a:gd name="T35" fmla="*/ 95 h 99"/>
                <a:gd name="T36" fmla="*/ 0 w 99"/>
                <a:gd name="T37" fmla="*/ 94 h 99"/>
                <a:gd name="T38" fmla="*/ 0 w 99"/>
                <a:gd name="T39" fmla="*/ 94 h 99"/>
                <a:gd name="T40" fmla="*/ 0 w 99"/>
                <a:gd name="T41" fmla="*/ 94 h 99"/>
                <a:gd name="T42" fmla="*/ 0 w 99"/>
                <a:gd name="T43" fmla="*/ 94 h 99"/>
                <a:gd name="T44" fmla="*/ 0 w 99"/>
                <a:gd name="T45" fmla="*/ 94 h 99"/>
                <a:gd name="T46" fmla="*/ 0 w 99"/>
                <a:gd name="T47" fmla="*/ 94 h 99"/>
                <a:gd name="T48" fmla="*/ 0 w 99"/>
                <a:gd name="T49" fmla="*/ 94 h 99"/>
                <a:gd name="T50" fmla="*/ 0 w 99"/>
                <a:gd name="T51" fmla="*/ 93 h 99"/>
                <a:gd name="T52" fmla="*/ 99 w 99"/>
                <a:gd name="T53" fmla="*/ 0 h 99"/>
                <a:gd name="T54" fmla="*/ 98 w 99"/>
                <a:gd name="T55" fmla="*/ 0 h 99"/>
                <a:gd name="T56" fmla="*/ 98 w 99"/>
                <a:gd name="T57" fmla="*/ 0 h 99"/>
                <a:gd name="T58" fmla="*/ 98 w 99"/>
                <a:gd name="T59" fmla="*/ 0 h 99"/>
                <a:gd name="T60" fmla="*/ 98 w 99"/>
                <a:gd name="T61" fmla="*/ 0 h 99"/>
                <a:gd name="T62" fmla="*/ 97 w 99"/>
                <a:gd name="T63" fmla="*/ 0 h 99"/>
                <a:gd name="T64" fmla="*/ 97 w 99"/>
                <a:gd name="T65" fmla="*/ 0 h 99"/>
                <a:gd name="T66" fmla="*/ 97 w 99"/>
                <a:gd name="T67" fmla="*/ 0 h 99"/>
                <a:gd name="T68" fmla="*/ 97 w 99"/>
                <a:gd name="T69" fmla="*/ 0 h 99"/>
                <a:gd name="T70" fmla="*/ 97 w 99"/>
                <a:gd name="T71" fmla="*/ 0 h 99"/>
                <a:gd name="T72" fmla="*/ 96 w 99"/>
                <a:gd name="T73" fmla="*/ 0 h 99"/>
                <a:gd name="T74" fmla="*/ 94 w 99"/>
                <a:gd name="T75" fmla="*/ 0 h 99"/>
                <a:gd name="T76" fmla="*/ 96 w 99"/>
                <a:gd name="T77" fmla="*/ 0 h 99"/>
                <a:gd name="T78" fmla="*/ 94 w 99"/>
                <a:gd name="T79" fmla="*/ 0 h 99"/>
                <a:gd name="T80" fmla="*/ 94 w 99"/>
                <a:gd name="T81" fmla="*/ 0 h 99"/>
                <a:gd name="T82" fmla="*/ 96 w 99"/>
                <a:gd name="T83" fmla="*/ 0 h 99"/>
                <a:gd name="T84" fmla="*/ 94 w 99"/>
                <a:gd name="T85" fmla="*/ 0 h 99"/>
                <a:gd name="T86" fmla="*/ 96 w 99"/>
                <a:gd name="T87" fmla="*/ 0 h 99"/>
                <a:gd name="T88" fmla="*/ 94 w 99"/>
                <a:gd name="T89" fmla="*/ 0 h 99"/>
                <a:gd name="T90" fmla="*/ 96 w 99"/>
                <a:gd name="T91" fmla="*/ 0 h 99"/>
                <a:gd name="T92" fmla="*/ 94 w 99"/>
                <a:gd name="T93" fmla="*/ 0 h 99"/>
                <a:gd name="T94" fmla="*/ 95 w 99"/>
                <a:gd name="T95" fmla="*/ 0 h 99"/>
                <a:gd name="T96" fmla="*/ 95 w 99"/>
                <a:gd name="T97" fmla="*/ 0 h 99"/>
                <a:gd name="T98" fmla="*/ 95 w 99"/>
                <a:gd name="T99" fmla="*/ 0 h 99"/>
                <a:gd name="T100" fmla="*/ 95 w 99"/>
                <a:gd name="T101" fmla="*/ 0 h 99"/>
                <a:gd name="T102" fmla="*/ 95 w 99"/>
                <a:gd name="T103" fmla="*/ 0 h 99"/>
                <a:gd name="T104" fmla="*/ 95 w 99"/>
                <a:gd name="T10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99">
                  <a:moveTo>
                    <a:pt x="1" y="99"/>
                  </a:moveTo>
                  <a:cubicBezTo>
                    <a:pt x="1" y="99"/>
                    <a:pt x="1" y="99"/>
                    <a:pt x="1" y="99"/>
                  </a:cubicBezTo>
                  <a:cubicBezTo>
                    <a:pt x="1" y="99"/>
                    <a:pt x="1" y="99"/>
                    <a:pt x="1" y="99"/>
                  </a:cubicBezTo>
                  <a:moveTo>
                    <a:pt x="0" y="98"/>
                  </a:moveTo>
                  <a:cubicBezTo>
                    <a:pt x="0" y="98"/>
                    <a:pt x="0" y="98"/>
                    <a:pt x="0" y="98"/>
                  </a:cubicBezTo>
                  <a:cubicBezTo>
                    <a:pt x="0" y="98"/>
                    <a:pt x="0" y="98"/>
                    <a:pt x="0" y="98"/>
                  </a:cubicBezTo>
                  <a:moveTo>
                    <a:pt x="0" y="98"/>
                  </a:moveTo>
                  <a:cubicBezTo>
                    <a:pt x="0" y="98"/>
                    <a:pt x="0" y="98"/>
                    <a:pt x="0" y="98"/>
                  </a:cubicBezTo>
                  <a:cubicBezTo>
                    <a:pt x="0" y="98"/>
                    <a:pt x="0" y="98"/>
                    <a:pt x="0" y="98"/>
                  </a:cubicBezTo>
                  <a:moveTo>
                    <a:pt x="0" y="97"/>
                  </a:moveTo>
                  <a:cubicBezTo>
                    <a:pt x="0" y="97"/>
                    <a:pt x="0" y="97"/>
                    <a:pt x="0" y="97"/>
                  </a:cubicBezTo>
                  <a:cubicBezTo>
                    <a:pt x="0" y="97"/>
                    <a:pt x="0" y="97"/>
                    <a:pt x="0" y="97"/>
                  </a:cubicBezTo>
                  <a:moveTo>
                    <a:pt x="0" y="97"/>
                  </a:moveTo>
                  <a:cubicBezTo>
                    <a:pt x="0" y="97"/>
                    <a:pt x="0" y="97"/>
                    <a:pt x="0" y="97"/>
                  </a:cubicBezTo>
                  <a:cubicBezTo>
                    <a:pt x="0" y="97"/>
                    <a:pt x="0" y="97"/>
                    <a:pt x="0" y="97"/>
                  </a:cubicBezTo>
                  <a:moveTo>
                    <a:pt x="0" y="97"/>
                  </a:moveTo>
                  <a:cubicBezTo>
                    <a:pt x="0" y="97"/>
                    <a:pt x="0" y="97"/>
                    <a:pt x="0" y="97"/>
                  </a:cubicBezTo>
                  <a:cubicBezTo>
                    <a:pt x="0" y="97"/>
                    <a:pt x="0" y="97"/>
                    <a:pt x="0" y="97"/>
                  </a:cubicBezTo>
                  <a:moveTo>
                    <a:pt x="0" y="97"/>
                  </a:moveTo>
                  <a:cubicBezTo>
                    <a:pt x="0" y="97"/>
                    <a:pt x="0" y="97"/>
                    <a:pt x="0" y="97"/>
                  </a:cubicBezTo>
                  <a:cubicBezTo>
                    <a:pt x="0" y="97"/>
                    <a:pt x="0" y="97"/>
                    <a:pt x="0" y="97"/>
                  </a:cubicBezTo>
                  <a:moveTo>
                    <a:pt x="0" y="97"/>
                  </a:moveTo>
                  <a:cubicBezTo>
                    <a:pt x="0" y="97"/>
                    <a:pt x="0" y="97"/>
                    <a:pt x="0" y="97"/>
                  </a:cubicBezTo>
                  <a:cubicBezTo>
                    <a:pt x="0" y="97"/>
                    <a:pt x="0" y="97"/>
                    <a:pt x="0" y="97"/>
                  </a:cubicBezTo>
                  <a:moveTo>
                    <a:pt x="0" y="96"/>
                  </a:moveTo>
                  <a:cubicBezTo>
                    <a:pt x="0" y="96"/>
                    <a:pt x="0" y="96"/>
                    <a:pt x="0" y="96"/>
                  </a:cubicBezTo>
                  <a:cubicBezTo>
                    <a:pt x="0" y="96"/>
                    <a:pt x="0" y="96"/>
                    <a:pt x="0" y="96"/>
                  </a:cubicBezTo>
                  <a:moveTo>
                    <a:pt x="0" y="96"/>
                  </a:moveTo>
                  <a:cubicBezTo>
                    <a:pt x="0" y="96"/>
                    <a:pt x="0" y="96"/>
                    <a:pt x="0" y="96"/>
                  </a:cubicBezTo>
                  <a:cubicBezTo>
                    <a:pt x="0" y="96"/>
                    <a:pt x="0" y="96"/>
                    <a:pt x="0" y="96"/>
                  </a:cubicBezTo>
                  <a:moveTo>
                    <a:pt x="0" y="96"/>
                  </a:moveTo>
                  <a:cubicBezTo>
                    <a:pt x="0" y="96"/>
                    <a:pt x="0" y="96"/>
                    <a:pt x="0" y="96"/>
                  </a:cubicBezTo>
                  <a:cubicBezTo>
                    <a:pt x="0" y="96"/>
                    <a:pt x="0" y="96"/>
                    <a:pt x="0" y="96"/>
                  </a:cubicBezTo>
                  <a:moveTo>
                    <a:pt x="0" y="96"/>
                  </a:moveTo>
                  <a:cubicBezTo>
                    <a:pt x="0" y="96"/>
                    <a:pt x="0" y="96"/>
                    <a:pt x="0" y="96"/>
                  </a:cubicBezTo>
                  <a:cubicBezTo>
                    <a:pt x="0" y="96"/>
                    <a:pt x="0" y="96"/>
                    <a:pt x="0" y="96"/>
                  </a:cubicBezTo>
                  <a:moveTo>
                    <a:pt x="0" y="96"/>
                  </a:moveTo>
                  <a:cubicBezTo>
                    <a:pt x="0" y="96"/>
                    <a:pt x="0" y="96"/>
                    <a:pt x="0" y="96"/>
                  </a:cubicBezTo>
                  <a:cubicBezTo>
                    <a:pt x="0" y="96"/>
                    <a:pt x="0" y="96"/>
                    <a:pt x="0" y="96"/>
                  </a:cubicBezTo>
                  <a:moveTo>
                    <a:pt x="0" y="95"/>
                  </a:moveTo>
                  <a:cubicBezTo>
                    <a:pt x="0" y="95"/>
                    <a:pt x="0" y="95"/>
                    <a:pt x="0" y="95"/>
                  </a:cubicBezTo>
                  <a:cubicBezTo>
                    <a:pt x="0" y="95"/>
                    <a:pt x="0" y="95"/>
                    <a:pt x="0" y="95"/>
                  </a:cubicBezTo>
                  <a:moveTo>
                    <a:pt x="0" y="95"/>
                  </a:moveTo>
                  <a:cubicBezTo>
                    <a:pt x="0" y="95"/>
                    <a:pt x="0" y="95"/>
                    <a:pt x="0" y="95"/>
                  </a:cubicBezTo>
                  <a:cubicBezTo>
                    <a:pt x="0" y="95"/>
                    <a:pt x="0" y="95"/>
                    <a:pt x="0" y="95"/>
                  </a:cubicBezTo>
                  <a:moveTo>
                    <a:pt x="0" y="95"/>
                  </a:moveTo>
                  <a:cubicBezTo>
                    <a:pt x="0" y="95"/>
                    <a:pt x="0" y="95"/>
                    <a:pt x="0" y="95"/>
                  </a:cubicBezTo>
                  <a:cubicBezTo>
                    <a:pt x="0" y="95"/>
                    <a:pt x="0" y="95"/>
                    <a:pt x="0" y="95"/>
                  </a:cubicBezTo>
                  <a:moveTo>
                    <a:pt x="0" y="95"/>
                  </a:moveTo>
                  <a:cubicBezTo>
                    <a:pt x="0" y="95"/>
                    <a:pt x="0" y="95"/>
                    <a:pt x="0" y="95"/>
                  </a:cubicBezTo>
                  <a:cubicBezTo>
                    <a:pt x="0" y="95"/>
                    <a:pt x="0" y="95"/>
                    <a:pt x="0" y="95"/>
                  </a:cubicBezTo>
                  <a:moveTo>
                    <a:pt x="0" y="95"/>
                  </a:moveTo>
                  <a:cubicBezTo>
                    <a:pt x="0" y="95"/>
                    <a:pt x="0" y="95"/>
                    <a:pt x="0" y="95"/>
                  </a:cubicBezTo>
                  <a:cubicBezTo>
                    <a:pt x="0" y="95"/>
                    <a:pt x="0" y="95"/>
                    <a:pt x="0" y="95"/>
                  </a:cubicBezTo>
                  <a:cubicBezTo>
                    <a:pt x="0" y="95"/>
                    <a:pt x="0" y="95"/>
                    <a:pt x="0" y="95"/>
                  </a:cubicBezTo>
                  <a:moveTo>
                    <a:pt x="0" y="94"/>
                  </a:moveTo>
                  <a:cubicBezTo>
                    <a:pt x="0" y="94"/>
                    <a:pt x="0" y="94"/>
                    <a:pt x="0" y="94"/>
                  </a:cubicBezTo>
                  <a:cubicBezTo>
                    <a:pt x="0" y="94"/>
                    <a:pt x="0" y="94"/>
                    <a:pt x="0" y="94"/>
                  </a:cubicBezTo>
                  <a:moveTo>
                    <a:pt x="0" y="94"/>
                  </a:moveTo>
                  <a:cubicBezTo>
                    <a:pt x="0" y="94"/>
                    <a:pt x="0" y="94"/>
                    <a:pt x="0" y="94"/>
                  </a:cubicBezTo>
                  <a:cubicBezTo>
                    <a:pt x="0" y="94"/>
                    <a:pt x="0" y="94"/>
                    <a:pt x="0" y="94"/>
                  </a:cubicBezTo>
                  <a:moveTo>
                    <a:pt x="0" y="94"/>
                  </a:moveTo>
                  <a:cubicBezTo>
                    <a:pt x="0" y="94"/>
                    <a:pt x="0" y="94"/>
                    <a:pt x="0" y="94"/>
                  </a:cubicBezTo>
                  <a:cubicBezTo>
                    <a:pt x="0" y="94"/>
                    <a:pt x="0" y="94"/>
                    <a:pt x="0" y="94"/>
                  </a:cubicBezTo>
                  <a:moveTo>
                    <a:pt x="0" y="94"/>
                  </a:moveTo>
                  <a:cubicBezTo>
                    <a:pt x="0" y="94"/>
                    <a:pt x="0" y="94"/>
                    <a:pt x="0" y="94"/>
                  </a:cubicBezTo>
                  <a:cubicBezTo>
                    <a:pt x="0" y="94"/>
                    <a:pt x="0" y="94"/>
                    <a:pt x="0" y="94"/>
                  </a:cubicBezTo>
                  <a:moveTo>
                    <a:pt x="0" y="94"/>
                  </a:moveTo>
                  <a:cubicBezTo>
                    <a:pt x="0" y="94"/>
                    <a:pt x="0" y="94"/>
                    <a:pt x="0" y="94"/>
                  </a:cubicBezTo>
                  <a:cubicBezTo>
                    <a:pt x="0" y="94"/>
                    <a:pt x="0" y="94"/>
                    <a:pt x="0" y="94"/>
                  </a:cubicBezTo>
                  <a:moveTo>
                    <a:pt x="0" y="94"/>
                  </a:moveTo>
                  <a:cubicBezTo>
                    <a:pt x="0" y="94"/>
                    <a:pt x="0" y="94"/>
                    <a:pt x="0" y="94"/>
                  </a:cubicBezTo>
                  <a:cubicBezTo>
                    <a:pt x="0" y="94"/>
                    <a:pt x="0" y="94"/>
                    <a:pt x="0" y="94"/>
                  </a:cubicBezTo>
                  <a:moveTo>
                    <a:pt x="0" y="94"/>
                  </a:moveTo>
                  <a:cubicBezTo>
                    <a:pt x="0" y="94"/>
                    <a:pt x="0" y="94"/>
                    <a:pt x="0" y="94"/>
                  </a:cubicBezTo>
                  <a:cubicBezTo>
                    <a:pt x="0" y="94"/>
                    <a:pt x="0" y="94"/>
                    <a:pt x="0" y="94"/>
                  </a:cubicBezTo>
                  <a:moveTo>
                    <a:pt x="0" y="93"/>
                  </a:moveTo>
                  <a:cubicBezTo>
                    <a:pt x="0" y="93"/>
                    <a:pt x="0" y="93"/>
                    <a:pt x="0" y="93"/>
                  </a:cubicBezTo>
                  <a:cubicBezTo>
                    <a:pt x="0" y="93"/>
                    <a:pt x="0" y="93"/>
                    <a:pt x="0" y="93"/>
                  </a:cubicBezTo>
                  <a:moveTo>
                    <a:pt x="99" y="0"/>
                  </a:moveTo>
                  <a:cubicBezTo>
                    <a:pt x="99" y="0"/>
                    <a:pt x="99" y="0"/>
                    <a:pt x="99" y="0"/>
                  </a:cubicBezTo>
                  <a:cubicBezTo>
                    <a:pt x="99" y="0"/>
                    <a:pt x="99" y="0"/>
                    <a:pt x="99" y="0"/>
                  </a:cubicBezTo>
                  <a:moveTo>
                    <a:pt x="98" y="0"/>
                  </a:moveTo>
                  <a:cubicBezTo>
                    <a:pt x="98" y="0"/>
                    <a:pt x="98" y="0"/>
                    <a:pt x="98" y="0"/>
                  </a:cubicBezTo>
                  <a:cubicBezTo>
                    <a:pt x="98" y="0"/>
                    <a:pt x="98" y="0"/>
                    <a:pt x="98" y="0"/>
                  </a:cubicBezTo>
                  <a:moveTo>
                    <a:pt x="98" y="0"/>
                  </a:moveTo>
                  <a:cubicBezTo>
                    <a:pt x="98" y="0"/>
                    <a:pt x="98" y="0"/>
                    <a:pt x="98" y="0"/>
                  </a:cubicBezTo>
                  <a:cubicBezTo>
                    <a:pt x="98" y="0"/>
                    <a:pt x="98" y="0"/>
                    <a:pt x="98" y="0"/>
                  </a:cubicBezTo>
                  <a:moveTo>
                    <a:pt x="98" y="0"/>
                  </a:moveTo>
                  <a:cubicBezTo>
                    <a:pt x="98" y="0"/>
                    <a:pt x="98" y="0"/>
                    <a:pt x="98" y="0"/>
                  </a:cubicBezTo>
                  <a:cubicBezTo>
                    <a:pt x="98" y="0"/>
                    <a:pt x="98" y="0"/>
                    <a:pt x="98" y="0"/>
                  </a:cubicBezTo>
                  <a:moveTo>
                    <a:pt x="97" y="0"/>
                  </a:moveTo>
                  <a:cubicBezTo>
                    <a:pt x="97" y="0"/>
                    <a:pt x="98" y="0"/>
                    <a:pt x="98" y="0"/>
                  </a:cubicBezTo>
                  <a:cubicBezTo>
                    <a:pt x="98" y="0"/>
                    <a:pt x="97" y="0"/>
                    <a:pt x="97" y="0"/>
                  </a:cubicBezTo>
                  <a:moveTo>
                    <a:pt x="97" y="0"/>
                  </a:moveTo>
                  <a:cubicBezTo>
                    <a:pt x="97" y="0"/>
                    <a:pt x="97" y="0"/>
                    <a:pt x="97" y="0"/>
                  </a:cubicBezTo>
                  <a:cubicBezTo>
                    <a:pt x="97" y="0"/>
                    <a:pt x="97" y="0"/>
                    <a:pt x="97" y="0"/>
                  </a:cubicBezTo>
                  <a:moveTo>
                    <a:pt x="97" y="0"/>
                  </a:moveTo>
                  <a:cubicBezTo>
                    <a:pt x="97" y="0"/>
                    <a:pt x="97" y="0"/>
                    <a:pt x="97" y="0"/>
                  </a:cubicBezTo>
                  <a:cubicBezTo>
                    <a:pt x="97" y="0"/>
                    <a:pt x="97" y="0"/>
                    <a:pt x="97" y="0"/>
                  </a:cubicBezTo>
                  <a:moveTo>
                    <a:pt x="97" y="0"/>
                  </a:moveTo>
                  <a:cubicBezTo>
                    <a:pt x="97" y="0"/>
                    <a:pt x="97" y="0"/>
                    <a:pt x="97" y="0"/>
                  </a:cubicBezTo>
                  <a:cubicBezTo>
                    <a:pt x="97" y="0"/>
                    <a:pt x="97" y="0"/>
                    <a:pt x="97" y="0"/>
                  </a:cubicBezTo>
                  <a:moveTo>
                    <a:pt x="97" y="0"/>
                  </a:moveTo>
                  <a:cubicBezTo>
                    <a:pt x="97" y="0"/>
                    <a:pt x="97" y="0"/>
                    <a:pt x="97" y="0"/>
                  </a:cubicBezTo>
                  <a:cubicBezTo>
                    <a:pt x="97" y="0"/>
                    <a:pt x="97" y="0"/>
                    <a:pt x="97" y="0"/>
                  </a:cubicBezTo>
                  <a:moveTo>
                    <a:pt x="97" y="0"/>
                  </a:moveTo>
                  <a:cubicBezTo>
                    <a:pt x="97" y="0"/>
                    <a:pt x="97" y="0"/>
                    <a:pt x="97" y="0"/>
                  </a:cubicBezTo>
                  <a:cubicBezTo>
                    <a:pt x="97" y="0"/>
                    <a:pt x="97" y="0"/>
                    <a:pt x="97" y="0"/>
                  </a:cubicBezTo>
                  <a:moveTo>
                    <a:pt x="96" y="0"/>
                  </a:moveTo>
                  <a:cubicBezTo>
                    <a:pt x="96" y="0"/>
                    <a:pt x="96" y="0"/>
                    <a:pt x="96" y="0"/>
                  </a:cubicBezTo>
                  <a:cubicBezTo>
                    <a:pt x="96" y="0"/>
                    <a:pt x="96" y="0"/>
                    <a:pt x="96" y="0"/>
                  </a:cubicBezTo>
                  <a:moveTo>
                    <a:pt x="94" y="0"/>
                  </a:moveTo>
                  <a:cubicBezTo>
                    <a:pt x="94" y="0"/>
                    <a:pt x="94" y="0"/>
                    <a:pt x="94" y="0"/>
                  </a:cubicBezTo>
                  <a:cubicBezTo>
                    <a:pt x="94" y="0"/>
                    <a:pt x="94" y="0"/>
                    <a:pt x="94" y="0"/>
                  </a:cubicBezTo>
                  <a:moveTo>
                    <a:pt x="96" y="0"/>
                  </a:moveTo>
                  <a:cubicBezTo>
                    <a:pt x="96" y="0"/>
                    <a:pt x="96" y="0"/>
                    <a:pt x="96" y="0"/>
                  </a:cubicBezTo>
                  <a:cubicBezTo>
                    <a:pt x="96" y="0"/>
                    <a:pt x="96" y="0"/>
                    <a:pt x="96" y="0"/>
                  </a:cubicBezTo>
                  <a:moveTo>
                    <a:pt x="94" y="0"/>
                  </a:moveTo>
                  <a:cubicBezTo>
                    <a:pt x="94" y="0"/>
                    <a:pt x="94" y="0"/>
                    <a:pt x="94" y="0"/>
                  </a:cubicBezTo>
                  <a:cubicBezTo>
                    <a:pt x="94" y="0"/>
                    <a:pt x="94" y="0"/>
                    <a:pt x="94" y="0"/>
                  </a:cubicBezTo>
                  <a:moveTo>
                    <a:pt x="94" y="0"/>
                  </a:moveTo>
                  <a:cubicBezTo>
                    <a:pt x="94" y="0"/>
                    <a:pt x="94" y="0"/>
                    <a:pt x="94" y="0"/>
                  </a:cubicBezTo>
                  <a:cubicBezTo>
                    <a:pt x="94" y="0"/>
                    <a:pt x="94" y="0"/>
                    <a:pt x="94" y="0"/>
                  </a:cubicBezTo>
                  <a:moveTo>
                    <a:pt x="96" y="0"/>
                  </a:moveTo>
                  <a:cubicBezTo>
                    <a:pt x="96" y="0"/>
                    <a:pt x="96" y="0"/>
                    <a:pt x="96" y="0"/>
                  </a:cubicBezTo>
                  <a:cubicBezTo>
                    <a:pt x="96" y="0"/>
                    <a:pt x="96" y="0"/>
                    <a:pt x="96" y="0"/>
                  </a:cubicBezTo>
                  <a:moveTo>
                    <a:pt x="94" y="0"/>
                  </a:moveTo>
                  <a:cubicBezTo>
                    <a:pt x="94" y="0"/>
                    <a:pt x="94" y="0"/>
                    <a:pt x="94" y="0"/>
                  </a:cubicBezTo>
                  <a:cubicBezTo>
                    <a:pt x="94" y="0"/>
                    <a:pt x="94" y="0"/>
                    <a:pt x="94" y="0"/>
                  </a:cubicBezTo>
                  <a:moveTo>
                    <a:pt x="96" y="0"/>
                  </a:moveTo>
                  <a:cubicBezTo>
                    <a:pt x="96" y="0"/>
                    <a:pt x="96" y="0"/>
                    <a:pt x="96" y="0"/>
                  </a:cubicBezTo>
                  <a:cubicBezTo>
                    <a:pt x="96" y="0"/>
                    <a:pt x="96" y="0"/>
                    <a:pt x="96" y="0"/>
                  </a:cubicBezTo>
                  <a:moveTo>
                    <a:pt x="94" y="0"/>
                  </a:moveTo>
                  <a:cubicBezTo>
                    <a:pt x="94" y="0"/>
                    <a:pt x="94" y="0"/>
                    <a:pt x="94" y="0"/>
                  </a:cubicBezTo>
                  <a:cubicBezTo>
                    <a:pt x="94" y="0"/>
                    <a:pt x="94" y="0"/>
                    <a:pt x="94" y="0"/>
                  </a:cubicBezTo>
                  <a:moveTo>
                    <a:pt x="96" y="0"/>
                  </a:moveTo>
                  <a:cubicBezTo>
                    <a:pt x="96" y="0"/>
                    <a:pt x="96" y="0"/>
                    <a:pt x="96" y="0"/>
                  </a:cubicBezTo>
                  <a:cubicBezTo>
                    <a:pt x="96" y="0"/>
                    <a:pt x="96" y="0"/>
                    <a:pt x="96" y="0"/>
                  </a:cubicBezTo>
                  <a:moveTo>
                    <a:pt x="95" y="0"/>
                  </a:moveTo>
                  <a:cubicBezTo>
                    <a:pt x="94" y="0"/>
                    <a:pt x="94" y="0"/>
                    <a:pt x="94" y="0"/>
                  </a:cubicBezTo>
                  <a:cubicBezTo>
                    <a:pt x="94" y="0"/>
                    <a:pt x="94" y="0"/>
                    <a:pt x="95" y="0"/>
                  </a:cubicBezTo>
                  <a:moveTo>
                    <a:pt x="95" y="0"/>
                  </a:moveTo>
                  <a:cubicBezTo>
                    <a:pt x="95" y="0"/>
                    <a:pt x="95" y="0"/>
                    <a:pt x="95" y="0"/>
                  </a:cubicBezTo>
                  <a:cubicBezTo>
                    <a:pt x="95" y="0"/>
                    <a:pt x="95" y="0"/>
                    <a:pt x="95" y="0"/>
                  </a:cubicBezTo>
                  <a:moveTo>
                    <a:pt x="95" y="0"/>
                  </a:moveTo>
                  <a:cubicBezTo>
                    <a:pt x="95" y="0"/>
                    <a:pt x="95" y="0"/>
                    <a:pt x="95" y="0"/>
                  </a:cubicBezTo>
                  <a:cubicBezTo>
                    <a:pt x="95" y="0"/>
                    <a:pt x="95" y="0"/>
                    <a:pt x="95" y="0"/>
                  </a:cubicBezTo>
                  <a:moveTo>
                    <a:pt x="95" y="0"/>
                  </a:moveTo>
                  <a:cubicBezTo>
                    <a:pt x="95" y="0"/>
                    <a:pt x="95" y="0"/>
                    <a:pt x="95" y="0"/>
                  </a:cubicBezTo>
                  <a:cubicBezTo>
                    <a:pt x="95" y="0"/>
                    <a:pt x="95" y="0"/>
                    <a:pt x="95" y="0"/>
                  </a:cubicBezTo>
                  <a:moveTo>
                    <a:pt x="95" y="0"/>
                  </a:moveTo>
                  <a:cubicBezTo>
                    <a:pt x="95" y="0"/>
                    <a:pt x="95" y="0"/>
                    <a:pt x="95" y="0"/>
                  </a:cubicBezTo>
                  <a:cubicBezTo>
                    <a:pt x="95" y="0"/>
                    <a:pt x="95" y="0"/>
                    <a:pt x="95" y="0"/>
                  </a:cubicBezTo>
                  <a:moveTo>
                    <a:pt x="95" y="0"/>
                  </a:moveTo>
                  <a:cubicBezTo>
                    <a:pt x="95" y="0"/>
                    <a:pt x="95" y="0"/>
                    <a:pt x="95" y="0"/>
                  </a:cubicBezTo>
                  <a:cubicBezTo>
                    <a:pt x="95" y="0"/>
                    <a:pt x="95" y="0"/>
                    <a:pt x="95" y="0"/>
                  </a:cubicBezTo>
                  <a:cubicBezTo>
                    <a:pt x="95" y="0"/>
                    <a:pt x="95" y="0"/>
                    <a:pt x="95" y="0"/>
                  </a:cubicBezTo>
                  <a:cubicBezTo>
                    <a:pt x="95" y="0"/>
                    <a:pt x="95" y="0"/>
                    <a:pt x="95" y="0"/>
                  </a:cubicBezTo>
                </a:path>
              </a:pathLst>
            </a:custGeom>
            <a:solidFill>
              <a:srgbClr val="B0B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77" name="Freeform 52"/>
            <p:cNvSpPr>
              <a:spLocks/>
            </p:cNvSpPr>
            <p:nvPr/>
          </p:nvSpPr>
          <p:spPr bwMode="auto">
            <a:xfrm>
              <a:off x="5379658" y="3761183"/>
              <a:ext cx="55140" cy="55636"/>
            </a:xfrm>
            <a:custGeom>
              <a:avLst/>
              <a:gdLst>
                <a:gd name="T0" fmla="*/ 17 w 17"/>
                <a:gd name="T1" fmla="*/ 0 h 17"/>
                <a:gd name="T2" fmla="*/ 17 w 17"/>
                <a:gd name="T3" fmla="*/ 0 h 17"/>
                <a:gd name="T4" fmla="*/ 0 w 17"/>
                <a:gd name="T5" fmla="*/ 17 h 17"/>
                <a:gd name="T6" fmla="*/ 0 w 17"/>
                <a:gd name="T7" fmla="*/ 17 h 17"/>
                <a:gd name="T8" fmla="*/ 17 w 17"/>
                <a:gd name="T9" fmla="*/ 0 h 17"/>
              </a:gdLst>
              <a:ahLst/>
              <a:cxnLst>
                <a:cxn ang="0">
                  <a:pos x="T0" y="T1"/>
                </a:cxn>
                <a:cxn ang="0">
                  <a:pos x="T2" y="T3"/>
                </a:cxn>
                <a:cxn ang="0">
                  <a:pos x="T4" y="T5"/>
                </a:cxn>
                <a:cxn ang="0">
                  <a:pos x="T6" y="T7"/>
                </a:cxn>
                <a:cxn ang="0">
                  <a:pos x="T8" y="T9"/>
                </a:cxn>
              </a:cxnLst>
              <a:rect l="0" t="0" r="r" b="b"/>
              <a:pathLst>
                <a:path w="17" h="17">
                  <a:moveTo>
                    <a:pt x="17" y="0"/>
                  </a:moveTo>
                  <a:cubicBezTo>
                    <a:pt x="17" y="0"/>
                    <a:pt x="17" y="0"/>
                    <a:pt x="17" y="0"/>
                  </a:cubicBezTo>
                  <a:cubicBezTo>
                    <a:pt x="12" y="6"/>
                    <a:pt x="6" y="12"/>
                    <a:pt x="0" y="17"/>
                  </a:cubicBezTo>
                  <a:cubicBezTo>
                    <a:pt x="0" y="17"/>
                    <a:pt x="0" y="17"/>
                    <a:pt x="0" y="17"/>
                  </a:cubicBezTo>
                  <a:cubicBezTo>
                    <a:pt x="6" y="12"/>
                    <a:pt x="12" y="6"/>
                    <a:pt x="17" y="0"/>
                  </a:cubicBezTo>
                </a:path>
              </a:pathLst>
            </a:custGeom>
            <a:solidFill>
              <a:srgbClr val="C5C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100" name="Freeform 75"/>
            <p:cNvSpPr>
              <a:spLocks/>
            </p:cNvSpPr>
            <p:nvPr/>
          </p:nvSpPr>
          <p:spPr bwMode="auto">
            <a:xfrm>
              <a:off x="5434798" y="3702338"/>
              <a:ext cx="134207" cy="58846"/>
            </a:xfrm>
            <a:custGeom>
              <a:avLst/>
              <a:gdLst>
                <a:gd name="T0" fmla="*/ 42 w 42"/>
                <a:gd name="T1" fmla="*/ 0 h 18"/>
                <a:gd name="T2" fmla="*/ 0 w 42"/>
                <a:gd name="T3" fmla="*/ 18 h 18"/>
                <a:gd name="T4" fmla="*/ 0 w 42"/>
                <a:gd name="T5" fmla="*/ 18 h 18"/>
                <a:gd name="T6" fmla="*/ 42 w 42"/>
                <a:gd name="T7" fmla="*/ 0 h 18"/>
                <a:gd name="T8" fmla="*/ 42 w 42"/>
                <a:gd name="T9" fmla="*/ 0 h 18"/>
              </a:gdLst>
              <a:ahLst/>
              <a:cxnLst>
                <a:cxn ang="0">
                  <a:pos x="T0" y="T1"/>
                </a:cxn>
                <a:cxn ang="0">
                  <a:pos x="T2" y="T3"/>
                </a:cxn>
                <a:cxn ang="0">
                  <a:pos x="T4" y="T5"/>
                </a:cxn>
                <a:cxn ang="0">
                  <a:pos x="T6" y="T7"/>
                </a:cxn>
                <a:cxn ang="0">
                  <a:pos x="T8" y="T9"/>
                </a:cxn>
              </a:cxnLst>
              <a:rect l="0" t="0" r="r" b="b"/>
              <a:pathLst>
                <a:path w="42" h="18">
                  <a:moveTo>
                    <a:pt x="42" y="0"/>
                  </a:moveTo>
                  <a:cubicBezTo>
                    <a:pt x="26" y="2"/>
                    <a:pt x="12" y="9"/>
                    <a:pt x="0" y="18"/>
                  </a:cubicBezTo>
                  <a:cubicBezTo>
                    <a:pt x="0" y="18"/>
                    <a:pt x="0" y="18"/>
                    <a:pt x="0" y="18"/>
                  </a:cubicBezTo>
                  <a:cubicBezTo>
                    <a:pt x="12" y="9"/>
                    <a:pt x="26" y="2"/>
                    <a:pt x="42" y="0"/>
                  </a:cubicBezTo>
                  <a:cubicBezTo>
                    <a:pt x="42" y="0"/>
                    <a:pt x="42" y="0"/>
                    <a:pt x="42" y="0"/>
                  </a:cubicBezTo>
                </a:path>
              </a:pathLst>
            </a:custGeom>
            <a:solidFill>
              <a:srgbClr val="3786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101" name="Freeform 76"/>
            <p:cNvSpPr>
              <a:spLocks/>
            </p:cNvSpPr>
            <p:nvPr/>
          </p:nvSpPr>
          <p:spPr bwMode="auto">
            <a:xfrm>
              <a:off x="5434798" y="3602834"/>
              <a:ext cx="89471" cy="158349"/>
            </a:xfrm>
            <a:custGeom>
              <a:avLst/>
              <a:gdLst>
                <a:gd name="T0" fmla="*/ 28 w 28"/>
                <a:gd name="T1" fmla="*/ 0 h 48"/>
                <a:gd name="T2" fmla="*/ 28 w 28"/>
                <a:gd name="T3" fmla="*/ 0 h 48"/>
                <a:gd name="T4" fmla="*/ 0 w 28"/>
                <a:gd name="T5" fmla="*/ 48 h 48"/>
                <a:gd name="T6" fmla="*/ 0 w 28"/>
                <a:gd name="T7" fmla="*/ 48 h 48"/>
                <a:gd name="T8" fmla="*/ 0 w 28"/>
                <a:gd name="T9" fmla="*/ 48 h 48"/>
                <a:gd name="T10" fmla="*/ 0 w 28"/>
                <a:gd name="T11" fmla="*/ 48 h 48"/>
                <a:gd name="T12" fmla="*/ 0 w 28"/>
                <a:gd name="T13" fmla="*/ 48 h 48"/>
                <a:gd name="T14" fmla="*/ 20 w 28"/>
                <a:gd name="T15" fmla="*/ 20 h 48"/>
                <a:gd name="T16" fmla="*/ 28 w 28"/>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8">
                  <a:moveTo>
                    <a:pt x="28" y="0"/>
                  </a:moveTo>
                  <a:cubicBezTo>
                    <a:pt x="28" y="0"/>
                    <a:pt x="28" y="0"/>
                    <a:pt x="28" y="0"/>
                  </a:cubicBezTo>
                  <a:cubicBezTo>
                    <a:pt x="22" y="18"/>
                    <a:pt x="12" y="34"/>
                    <a:pt x="0" y="48"/>
                  </a:cubicBezTo>
                  <a:cubicBezTo>
                    <a:pt x="0" y="48"/>
                    <a:pt x="0" y="48"/>
                    <a:pt x="0" y="48"/>
                  </a:cubicBezTo>
                  <a:cubicBezTo>
                    <a:pt x="0" y="48"/>
                    <a:pt x="0" y="48"/>
                    <a:pt x="0" y="48"/>
                  </a:cubicBezTo>
                  <a:cubicBezTo>
                    <a:pt x="0" y="48"/>
                    <a:pt x="0" y="48"/>
                    <a:pt x="0" y="48"/>
                  </a:cubicBezTo>
                  <a:cubicBezTo>
                    <a:pt x="0" y="48"/>
                    <a:pt x="0" y="48"/>
                    <a:pt x="0" y="48"/>
                  </a:cubicBezTo>
                  <a:cubicBezTo>
                    <a:pt x="8" y="39"/>
                    <a:pt x="14" y="30"/>
                    <a:pt x="20" y="20"/>
                  </a:cubicBezTo>
                  <a:cubicBezTo>
                    <a:pt x="23" y="13"/>
                    <a:pt x="26" y="7"/>
                    <a:pt x="28" y="0"/>
                  </a:cubicBezTo>
                </a:path>
              </a:pathLst>
            </a:custGeom>
            <a:solidFill>
              <a:srgbClr val="C5C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102" name="Freeform 77"/>
            <p:cNvSpPr>
              <a:spLocks/>
            </p:cNvSpPr>
            <p:nvPr/>
          </p:nvSpPr>
          <p:spPr bwMode="auto">
            <a:xfrm>
              <a:off x="5434798" y="3702338"/>
              <a:ext cx="134207" cy="58846"/>
            </a:xfrm>
            <a:custGeom>
              <a:avLst/>
              <a:gdLst>
                <a:gd name="T0" fmla="*/ 42 w 42"/>
                <a:gd name="T1" fmla="*/ 0 h 18"/>
                <a:gd name="T2" fmla="*/ 0 w 42"/>
                <a:gd name="T3" fmla="*/ 18 h 18"/>
                <a:gd name="T4" fmla="*/ 0 w 42"/>
                <a:gd name="T5" fmla="*/ 18 h 18"/>
                <a:gd name="T6" fmla="*/ 42 w 42"/>
                <a:gd name="T7" fmla="*/ 0 h 18"/>
                <a:gd name="T8" fmla="*/ 42 w 42"/>
                <a:gd name="T9" fmla="*/ 0 h 18"/>
              </a:gdLst>
              <a:ahLst/>
              <a:cxnLst>
                <a:cxn ang="0">
                  <a:pos x="T0" y="T1"/>
                </a:cxn>
                <a:cxn ang="0">
                  <a:pos x="T2" y="T3"/>
                </a:cxn>
                <a:cxn ang="0">
                  <a:pos x="T4" y="T5"/>
                </a:cxn>
                <a:cxn ang="0">
                  <a:pos x="T6" y="T7"/>
                </a:cxn>
                <a:cxn ang="0">
                  <a:pos x="T8" y="T9"/>
                </a:cxn>
              </a:cxnLst>
              <a:rect l="0" t="0" r="r" b="b"/>
              <a:pathLst>
                <a:path w="42" h="18">
                  <a:moveTo>
                    <a:pt x="42" y="0"/>
                  </a:moveTo>
                  <a:cubicBezTo>
                    <a:pt x="26" y="2"/>
                    <a:pt x="12" y="9"/>
                    <a:pt x="0" y="18"/>
                  </a:cubicBezTo>
                  <a:cubicBezTo>
                    <a:pt x="0" y="18"/>
                    <a:pt x="0" y="18"/>
                    <a:pt x="0" y="18"/>
                  </a:cubicBezTo>
                  <a:cubicBezTo>
                    <a:pt x="12" y="9"/>
                    <a:pt x="26" y="2"/>
                    <a:pt x="42" y="0"/>
                  </a:cubicBezTo>
                  <a:cubicBezTo>
                    <a:pt x="42" y="0"/>
                    <a:pt x="42" y="0"/>
                    <a:pt x="42" y="0"/>
                  </a:cubicBezTo>
                </a:path>
              </a:pathLst>
            </a:custGeom>
            <a:solidFill>
              <a:srgbClr val="2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103" name="Oval 78"/>
            <p:cNvSpPr>
              <a:spLocks noChangeArrowheads="1"/>
            </p:cNvSpPr>
            <p:nvPr/>
          </p:nvSpPr>
          <p:spPr bwMode="auto">
            <a:xfrm>
              <a:off x="5434798" y="3761183"/>
              <a:ext cx="1041" cy="1070"/>
            </a:xfrm>
            <a:prstGeom prst="ellipse">
              <a:avLst/>
            </a:prstGeom>
            <a:solidFill>
              <a:srgbClr val="97A7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106" name="Freeform 81"/>
            <p:cNvSpPr>
              <a:spLocks/>
            </p:cNvSpPr>
            <p:nvPr/>
          </p:nvSpPr>
          <p:spPr bwMode="auto">
            <a:xfrm>
              <a:off x="5322439" y="3816820"/>
              <a:ext cx="57220" cy="134810"/>
            </a:xfrm>
            <a:custGeom>
              <a:avLst/>
              <a:gdLst>
                <a:gd name="T0" fmla="*/ 18 w 18"/>
                <a:gd name="T1" fmla="*/ 0 h 41"/>
                <a:gd name="T2" fmla="*/ 18 w 18"/>
                <a:gd name="T3" fmla="*/ 0 h 41"/>
                <a:gd name="T4" fmla="*/ 0 w 18"/>
                <a:gd name="T5" fmla="*/ 41 h 41"/>
                <a:gd name="T6" fmla="*/ 0 w 18"/>
                <a:gd name="T7" fmla="*/ 41 h 41"/>
                <a:gd name="T8" fmla="*/ 18 w 18"/>
                <a:gd name="T9" fmla="*/ 0 h 41"/>
              </a:gdLst>
              <a:ahLst/>
              <a:cxnLst>
                <a:cxn ang="0">
                  <a:pos x="T0" y="T1"/>
                </a:cxn>
                <a:cxn ang="0">
                  <a:pos x="T2" y="T3"/>
                </a:cxn>
                <a:cxn ang="0">
                  <a:pos x="T4" y="T5"/>
                </a:cxn>
                <a:cxn ang="0">
                  <a:pos x="T6" y="T7"/>
                </a:cxn>
                <a:cxn ang="0">
                  <a:pos x="T8" y="T9"/>
                </a:cxn>
              </a:cxnLst>
              <a:rect l="0" t="0" r="r" b="b"/>
              <a:pathLst>
                <a:path w="18" h="41">
                  <a:moveTo>
                    <a:pt x="18" y="0"/>
                  </a:moveTo>
                  <a:cubicBezTo>
                    <a:pt x="18" y="0"/>
                    <a:pt x="18" y="0"/>
                    <a:pt x="18" y="0"/>
                  </a:cubicBezTo>
                  <a:cubicBezTo>
                    <a:pt x="9" y="12"/>
                    <a:pt x="3" y="26"/>
                    <a:pt x="0" y="41"/>
                  </a:cubicBezTo>
                  <a:cubicBezTo>
                    <a:pt x="0" y="41"/>
                    <a:pt x="0" y="41"/>
                    <a:pt x="0" y="41"/>
                  </a:cubicBezTo>
                  <a:cubicBezTo>
                    <a:pt x="3" y="26"/>
                    <a:pt x="9" y="12"/>
                    <a:pt x="18" y="0"/>
                  </a:cubicBezTo>
                </a:path>
              </a:pathLst>
            </a:custGeom>
            <a:solidFill>
              <a:srgbClr val="3786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107" name="Freeform 82"/>
            <p:cNvSpPr>
              <a:spLocks/>
            </p:cNvSpPr>
            <p:nvPr/>
          </p:nvSpPr>
          <p:spPr bwMode="auto">
            <a:xfrm>
              <a:off x="5226726" y="3816820"/>
              <a:ext cx="152933" cy="92014"/>
            </a:xfrm>
            <a:custGeom>
              <a:avLst/>
              <a:gdLst>
                <a:gd name="T0" fmla="*/ 48 w 48"/>
                <a:gd name="T1" fmla="*/ 0 h 28"/>
                <a:gd name="T2" fmla="*/ 0 w 48"/>
                <a:gd name="T3" fmla="*/ 28 h 28"/>
                <a:gd name="T4" fmla="*/ 0 w 48"/>
                <a:gd name="T5" fmla="*/ 28 h 28"/>
                <a:gd name="T6" fmla="*/ 20 w 48"/>
                <a:gd name="T7" fmla="*/ 19 h 28"/>
                <a:gd name="T8" fmla="*/ 48 w 48"/>
                <a:gd name="T9" fmla="*/ 0 h 28"/>
                <a:gd name="T10" fmla="*/ 48 w 48"/>
                <a:gd name="T11" fmla="*/ 0 h 28"/>
                <a:gd name="T12" fmla="*/ 48 w 48"/>
                <a:gd name="T13" fmla="*/ 0 h 28"/>
                <a:gd name="T14" fmla="*/ 48 w 48"/>
                <a:gd name="T15" fmla="*/ 0 h 28"/>
                <a:gd name="T16" fmla="*/ 48 w 48"/>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8">
                  <a:moveTo>
                    <a:pt x="48" y="0"/>
                  </a:moveTo>
                  <a:cubicBezTo>
                    <a:pt x="34" y="12"/>
                    <a:pt x="18" y="22"/>
                    <a:pt x="0" y="28"/>
                  </a:cubicBezTo>
                  <a:cubicBezTo>
                    <a:pt x="0" y="28"/>
                    <a:pt x="0" y="28"/>
                    <a:pt x="0" y="28"/>
                  </a:cubicBezTo>
                  <a:cubicBezTo>
                    <a:pt x="7" y="26"/>
                    <a:pt x="14" y="23"/>
                    <a:pt x="20" y="19"/>
                  </a:cubicBezTo>
                  <a:cubicBezTo>
                    <a:pt x="30" y="14"/>
                    <a:pt x="39" y="7"/>
                    <a:pt x="48" y="0"/>
                  </a:cubicBezTo>
                  <a:cubicBezTo>
                    <a:pt x="48" y="0"/>
                    <a:pt x="48" y="0"/>
                    <a:pt x="48" y="0"/>
                  </a:cubicBezTo>
                  <a:cubicBezTo>
                    <a:pt x="48" y="0"/>
                    <a:pt x="48" y="0"/>
                    <a:pt x="48" y="0"/>
                  </a:cubicBezTo>
                  <a:cubicBezTo>
                    <a:pt x="48" y="0"/>
                    <a:pt x="48" y="0"/>
                    <a:pt x="48" y="0"/>
                  </a:cubicBezTo>
                  <a:cubicBezTo>
                    <a:pt x="48" y="0"/>
                    <a:pt x="48" y="0"/>
                    <a:pt x="48" y="0"/>
                  </a:cubicBezTo>
                </a:path>
              </a:pathLst>
            </a:custGeom>
            <a:solidFill>
              <a:srgbClr val="C5C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109" name="Oval 84"/>
            <p:cNvSpPr>
              <a:spLocks noChangeArrowheads="1"/>
            </p:cNvSpPr>
            <p:nvPr/>
          </p:nvSpPr>
          <p:spPr bwMode="auto">
            <a:xfrm>
              <a:off x="5379658" y="3816819"/>
              <a:ext cx="1041" cy="1070"/>
            </a:xfrm>
            <a:prstGeom prst="ellipse">
              <a:avLst/>
            </a:prstGeom>
            <a:solidFill>
              <a:srgbClr val="97A7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112" name="Freeform 87"/>
            <p:cNvSpPr>
              <a:spLocks noEditPoints="1"/>
            </p:cNvSpPr>
            <p:nvPr/>
          </p:nvSpPr>
          <p:spPr bwMode="auto">
            <a:xfrm>
              <a:off x="4871964" y="3277578"/>
              <a:ext cx="351642" cy="322047"/>
            </a:xfrm>
            <a:custGeom>
              <a:avLst/>
              <a:gdLst>
                <a:gd name="T0" fmla="*/ 23 w 110"/>
                <a:gd name="T1" fmla="*/ 40 h 98"/>
                <a:gd name="T2" fmla="*/ 34 w 110"/>
                <a:gd name="T3" fmla="*/ 55 h 98"/>
                <a:gd name="T4" fmla="*/ 50 w 110"/>
                <a:gd name="T5" fmla="*/ 44 h 98"/>
                <a:gd name="T6" fmla="*/ 39 w 110"/>
                <a:gd name="T7" fmla="*/ 30 h 98"/>
                <a:gd name="T8" fmla="*/ 50 w 110"/>
                <a:gd name="T9" fmla="*/ 22 h 98"/>
                <a:gd name="T10" fmla="*/ 8 w 110"/>
                <a:gd name="T11" fmla="*/ 0 h 98"/>
                <a:gd name="T12" fmla="*/ 11 w 110"/>
                <a:gd name="T13" fmla="*/ 48 h 98"/>
                <a:gd name="T14" fmla="*/ 23 w 110"/>
                <a:gd name="T15" fmla="*/ 40 h 98"/>
                <a:gd name="T16" fmla="*/ 88 w 110"/>
                <a:gd name="T17" fmla="*/ 41 h 98"/>
                <a:gd name="T18" fmla="*/ 100 w 110"/>
                <a:gd name="T19" fmla="*/ 49 h 98"/>
                <a:gd name="T20" fmla="*/ 105 w 110"/>
                <a:gd name="T21" fmla="*/ 1 h 98"/>
                <a:gd name="T22" fmla="*/ 62 w 110"/>
                <a:gd name="T23" fmla="*/ 22 h 98"/>
                <a:gd name="T24" fmla="*/ 73 w 110"/>
                <a:gd name="T25" fmla="*/ 30 h 98"/>
                <a:gd name="T26" fmla="*/ 0 w 110"/>
                <a:gd name="T27" fmla="*/ 78 h 98"/>
                <a:gd name="T28" fmla="*/ 4 w 110"/>
                <a:gd name="T29" fmla="*/ 96 h 98"/>
                <a:gd name="T30" fmla="*/ 88 w 110"/>
                <a:gd name="T31" fmla="*/ 41 h 98"/>
                <a:gd name="T32" fmla="*/ 77 w 110"/>
                <a:gd name="T33" fmla="*/ 66 h 98"/>
                <a:gd name="T34" fmla="*/ 62 w 110"/>
                <a:gd name="T35" fmla="*/ 78 h 98"/>
                <a:gd name="T36" fmla="*/ 105 w 110"/>
                <a:gd name="T37" fmla="*/ 98 h 98"/>
                <a:gd name="T38" fmla="*/ 110 w 110"/>
                <a:gd name="T39" fmla="*/ 80 h 98"/>
                <a:gd name="T40" fmla="*/ 77 w 110"/>
                <a:gd name="T41" fmla="*/ 6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 h="98">
                  <a:moveTo>
                    <a:pt x="23" y="40"/>
                  </a:moveTo>
                  <a:cubicBezTo>
                    <a:pt x="27" y="45"/>
                    <a:pt x="30" y="50"/>
                    <a:pt x="34" y="55"/>
                  </a:cubicBezTo>
                  <a:cubicBezTo>
                    <a:pt x="40" y="52"/>
                    <a:pt x="45" y="48"/>
                    <a:pt x="50" y="44"/>
                  </a:cubicBezTo>
                  <a:cubicBezTo>
                    <a:pt x="46" y="40"/>
                    <a:pt x="42" y="35"/>
                    <a:pt x="39" y="30"/>
                  </a:cubicBezTo>
                  <a:cubicBezTo>
                    <a:pt x="50" y="22"/>
                    <a:pt x="50" y="22"/>
                    <a:pt x="50" y="22"/>
                  </a:cubicBezTo>
                  <a:cubicBezTo>
                    <a:pt x="8" y="0"/>
                    <a:pt x="8" y="0"/>
                    <a:pt x="8" y="0"/>
                  </a:cubicBezTo>
                  <a:cubicBezTo>
                    <a:pt x="11" y="48"/>
                    <a:pt x="11" y="48"/>
                    <a:pt x="11" y="48"/>
                  </a:cubicBezTo>
                  <a:lnTo>
                    <a:pt x="23" y="40"/>
                  </a:lnTo>
                  <a:close/>
                  <a:moveTo>
                    <a:pt x="88" y="41"/>
                  </a:moveTo>
                  <a:cubicBezTo>
                    <a:pt x="100" y="49"/>
                    <a:pt x="100" y="49"/>
                    <a:pt x="100" y="49"/>
                  </a:cubicBezTo>
                  <a:cubicBezTo>
                    <a:pt x="105" y="1"/>
                    <a:pt x="105" y="1"/>
                    <a:pt x="105" y="1"/>
                  </a:cubicBezTo>
                  <a:cubicBezTo>
                    <a:pt x="62" y="22"/>
                    <a:pt x="62" y="22"/>
                    <a:pt x="62" y="22"/>
                  </a:cubicBezTo>
                  <a:cubicBezTo>
                    <a:pt x="73" y="30"/>
                    <a:pt x="73" y="30"/>
                    <a:pt x="73" y="30"/>
                  </a:cubicBezTo>
                  <a:cubicBezTo>
                    <a:pt x="46" y="68"/>
                    <a:pt x="1" y="78"/>
                    <a:pt x="0" y="78"/>
                  </a:cubicBezTo>
                  <a:cubicBezTo>
                    <a:pt x="4" y="96"/>
                    <a:pt x="4" y="96"/>
                    <a:pt x="4" y="96"/>
                  </a:cubicBezTo>
                  <a:cubicBezTo>
                    <a:pt x="6" y="96"/>
                    <a:pt x="57" y="85"/>
                    <a:pt x="88" y="41"/>
                  </a:cubicBezTo>
                  <a:close/>
                  <a:moveTo>
                    <a:pt x="77" y="66"/>
                  </a:moveTo>
                  <a:cubicBezTo>
                    <a:pt x="72" y="70"/>
                    <a:pt x="67" y="75"/>
                    <a:pt x="62" y="78"/>
                  </a:cubicBezTo>
                  <a:cubicBezTo>
                    <a:pt x="84" y="93"/>
                    <a:pt x="104" y="98"/>
                    <a:pt x="105" y="98"/>
                  </a:cubicBezTo>
                  <a:cubicBezTo>
                    <a:pt x="110" y="80"/>
                    <a:pt x="110" y="80"/>
                    <a:pt x="110" y="80"/>
                  </a:cubicBezTo>
                  <a:cubicBezTo>
                    <a:pt x="109" y="80"/>
                    <a:pt x="95" y="76"/>
                    <a:pt x="77" y="66"/>
                  </a:cubicBez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grpSp>
      <p:grpSp>
        <p:nvGrpSpPr>
          <p:cNvPr id="6" name="Group 124"/>
          <p:cNvGrpSpPr/>
          <p:nvPr/>
        </p:nvGrpSpPr>
        <p:grpSpPr>
          <a:xfrm>
            <a:off x="5129073" y="1931148"/>
            <a:ext cx="1755671" cy="1745659"/>
            <a:chOff x="3707801" y="2040749"/>
            <a:chExt cx="1317096" cy="1309585"/>
          </a:xfrm>
        </p:grpSpPr>
        <p:sp>
          <p:nvSpPr>
            <p:cNvPr id="51" name="Oval 40"/>
            <p:cNvSpPr>
              <a:spLocks noChangeArrowheads="1"/>
            </p:cNvSpPr>
            <p:nvPr/>
          </p:nvSpPr>
          <p:spPr bwMode="auto">
            <a:xfrm>
              <a:off x="3707801" y="2040749"/>
              <a:ext cx="1259877" cy="1295676"/>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52" name="Oval 41"/>
            <p:cNvSpPr>
              <a:spLocks noChangeArrowheads="1"/>
            </p:cNvSpPr>
            <p:nvPr/>
          </p:nvSpPr>
          <p:spPr bwMode="auto">
            <a:xfrm>
              <a:off x="3791029" y="2123134"/>
              <a:ext cx="1096540" cy="1131977"/>
            </a:xfrm>
            <a:prstGeom prst="ellipse">
              <a:avLst/>
            </a:prstGeom>
            <a:solidFill>
              <a:srgbClr val="E5E8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53" name="Oval 42"/>
            <p:cNvSpPr>
              <a:spLocks noChangeArrowheads="1"/>
            </p:cNvSpPr>
            <p:nvPr/>
          </p:nvSpPr>
          <p:spPr bwMode="auto">
            <a:xfrm>
              <a:off x="3868016" y="2202308"/>
              <a:ext cx="942566" cy="973629"/>
            </a:xfrm>
            <a:prstGeom prst="ellipse">
              <a:avLst/>
            </a:prstGeom>
            <a:solidFill>
              <a:schemeClr val="accent1"/>
            </a:solidFill>
            <a:ln>
              <a:noFill/>
            </a:ln>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78" name="Freeform 53"/>
            <p:cNvSpPr>
              <a:spLocks noEditPoints="1"/>
            </p:cNvSpPr>
            <p:nvPr/>
          </p:nvSpPr>
          <p:spPr bwMode="auto">
            <a:xfrm>
              <a:off x="3868016" y="2202308"/>
              <a:ext cx="498333" cy="515702"/>
            </a:xfrm>
            <a:custGeom>
              <a:avLst/>
              <a:gdLst>
                <a:gd name="T0" fmla="*/ 0 w 156"/>
                <a:gd name="T1" fmla="*/ 156 h 157"/>
                <a:gd name="T2" fmla="*/ 0 w 156"/>
                <a:gd name="T3" fmla="*/ 156 h 157"/>
                <a:gd name="T4" fmla="*/ 0 w 156"/>
                <a:gd name="T5" fmla="*/ 155 h 157"/>
                <a:gd name="T6" fmla="*/ 0 w 156"/>
                <a:gd name="T7" fmla="*/ 155 h 157"/>
                <a:gd name="T8" fmla="*/ 0 w 156"/>
                <a:gd name="T9" fmla="*/ 154 h 157"/>
                <a:gd name="T10" fmla="*/ 0 w 156"/>
                <a:gd name="T11" fmla="*/ 154 h 157"/>
                <a:gd name="T12" fmla="*/ 0 w 156"/>
                <a:gd name="T13" fmla="*/ 153 h 157"/>
                <a:gd name="T14" fmla="*/ 0 w 156"/>
                <a:gd name="T15" fmla="*/ 153 h 157"/>
                <a:gd name="T16" fmla="*/ 0 w 156"/>
                <a:gd name="T17" fmla="*/ 152 h 157"/>
                <a:gd name="T18" fmla="*/ 0 w 156"/>
                <a:gd name="T19" fmla="*/ 152 h 157"/>
                <a:gd name="T20" fmla="*/ 0 w 156"/>
                <a:gd name="T21" fmla="*/ 151 h 157"/>
                <a:gd name="T22" fmla="*/ 0 w 156"/>
                <a:gd name="T23" fmla="*/ 151 h 157"/>
                <a:gd name="T24" fmla="*/ 0 w 156"/>
                <a:gd name="T25" fmla="*/ 150 h 157"/>
                <a:gd name="T26" fmla="*/ 0 w 156"/>
                <a:gd name="T27" fmla="*/ 150 h 157"/>
                <a:gd name="T28" fmla="*/ 0 w 156"/>
                <a:gd name="T29" fmla="*/ 149 h 157"/>
                <a:gd name="T30" fmla="*/ 0 w 156"/>
                <a:gd name="T31" fmla="*/ 149 h 157"/>
                <a:gd name="T32" fmla="*/ 0 w 156"/>
                <a:gd name="T33" fmla="*/ 149 h 157"/>
                <a:gd name="T34" fmla="*/ 0 w 156"/>
                <a:gd name="T35" fmla="*/ 148 h 157"/>
                <a:gd name="T36" fmla="*/ 0 w 156"/>
                <a:gd name="T37" fmla="*/ 148 h 157"/>
                <a:gd name="T38" fmla="*/ 0 w 156"/>
                <a:gd name="T39" fmla="*/ 147 h 157"/>
                <a:gd name="T40" fmla="*/ 0 w 156"/>
                <a:gd name="T41" fmla="*/ 147 h 157"/>
                <a:gd name="T42" fmla="*/ 0 w 156"/>
                <a:gd name="T43" fmla="*/ 146 h 157"/>
                <a:gd name="T44" fmla="*/ 0 w 156"/>
                <a:gd name="T45" fmla="*/ 146 h 157"/>
                <a:gd name="T46" fmla="*/ 0 w 156"/>
                <a:gd name="T47" fmla="*/ 145 h 157"/>
                <a:gd name="T48" fmla="*/ 0 w 156"/>
                <a:gd name="T49" fmla="*/ 145 h 157"/>
                <a:gd name="T50" fmla="*/ 0 w 156"/>
                <a:gd name="T51" fmla="*/ 144 h 157"/>
                <a:gd name="T52" fmla="*/ 0 w 156"/>
                <a:gd name="T53" fmla="*/ 143 h 157"/>
                <a:gd name="T54" fmla="*/ 156 w 156"/>
                <a:gd name="T55" fmla="*/ 0 h 157"/>
                <a:gd name="T56" fmla="*/ 155 w 156"/>
                <a:gd name="T57" fmla="*/ 0 h 157"/>
                <a:gd name="T58" fmla="*/ 155 w 156"/>
                <a:gd name="T59" fmla="*/ 0 h 157"/>
                <a:gd name="T60" fmla="*/ 154 w 156"/>
                <a:gd name="T61" fmla="*/ 0 h 157"/>
                <a:gd name="T62" fmla="*/ 154 w 156"/>
                <a:gd name="T63" fmla="*/ 0 h 157"/>
                <a:gd name="T64" fmla="*/ 153 w 156"/>
                <a:gd name="T65" fmla="*/ 0 h 157"/>
                <a:gd name="T66" fmla="*/ 153 w 156"/>
                <a:gd name="T67" fmla="*/ 0 h 157"/>
                <a:gd name="T68" fmla="*/ 142 w 156"/>
                <a:gd name="T69" fmla="*/ 0 h 157"/>
                <a:gd name="T70" fmla="*/ 143 w 156"/>
                <a:gd name="T71" fmla="*/ 0 h 157"/>
                <a:gd name="T72" fmla="*/ 152 w 156"/>
                <a:gd name="T73" fmla="*/ 0 h 157"/>
                <a:gd name="T74" fmla="*/ 152 w 156"/>
                <a:gd name="T75" fmla="*/ 0 h 157"/>
                <a:gd name="T76" fmla="*/ 151 w 156"/>
                <a:gd name="T77" fmla="*/ 0 h 157"/>
                <a:gd name="T78" fmla="*/ 144 w 156"/>
                <a:gd name="T79" fmla="*/ 0 h 157"/>
                <a:gd name="T80" fmla="*/ 144 w 156"/>
                <a:gd name="T81" fmla="*/ 0 h 157"/>
                <a:gd name="T82" fmla="*/ 150 w 156"/>
                <a:gd name="T83" fmla="*/ 0 h 157"/>
                <a:gd name="T84" fmla="*/ 145 w 156"/>
                <a:gd name="T85" fmla="*/ 0 h 157"/>
                <a:gd name="T86" fmla="*/ 145 w 156"/>
                <a:gd name="T87" fmla="*/ 0 h 157"/>
                <a:gd name="T88" fmla="*/ 150 w 156"/>
                <a:gd name="T89" fmla="*/ 0 h 157"/>
                <a:gd name="T90" fmla="*/ 145 w 156"/>
                <a:gd name="T91" fmla="*/ 0 h 157"/>
                <a:gd name="T92" fmla="*/ 145 w 156"/>
                <a:gd name="T93" fmla="*/ 0 h 157"/>
                <a:gd name="T94" fmla="*/ 149 w 156"/>
                <a:gd name="T95" fmla="*/ 0 h 157"/>
                <a:gd name="T96" fmla="*/ 146 w 156"/>
                <a:gd name="T97" fmla="*/ 0 h 157"/>
                <a:gd name="T98" fmla="*/ 146 w 156"/>
                <a:gd name="T99" fmla="*/ 0 h 157"/>
                <a:gd name="T100" fmla="*/ 148 w 156"/>
                <a:gd name="T101" fmla="*/ 0 h 157"/>
                <a:gd name="T102" fmla="*/ 147 w 156"/>
                <a:gd name="T103" fmla="*/ 0 h 157"/>
                <a:gd name="T104" fmla="*/ 147 w 156"/>
                <a:gd name="T105" fmla="*/ 0 h 157"/>
                <a:gd name="T106" fmla="*/ 147 w 156"/>
                <a:gd name="T10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6" h="157">
                  <a:moveTo>
                    <a:pt x="0" y="157"/>
                  </a:moveTo>
                  <a:cubicBezTo>
                    <a:pt x="0" y="157"/>
                    <a:pt x="0" y="157"/>
                    <a:pt x="0" y="157"/>
                  </a:cubicBezTo>
                  <a:cubicBezTo>
                    <a:pt x="0" y="157"/>
                    <a:pt x="0" y="157"/>
                    <a:pt x="0" y="157"/>
                  </a:cubicBezTo>
                  <a:moveTo>
                    <a:pt x="0" y="156"/>
                  </a:moveTo>
                  <a:cubicBezTo>
                    <a:pt x="0" y="156"/>
                    <a:pt x="0" y="156"/>
                    <a:pt x="0" y="156"/>
                  </a:cubicBezTo>
                  <a:cubicBezTo>
                    <a:pt x="0" y="156"/>
                    <a:pt x="0" y="156"/>
                    <a:pt x="0" y="156"/>
                  </a:cubicBezTo>
                  <a:moveTo>
                    <a:pt x="0" y="156"/>
                  </a:moveTo>
                  <a:cubicBezTo>
                    <a:pt x="0" y="156"/>
                    <a:pt x="0" y="156"/>
                    <a:pt x="0" y="156"/>
                  </a:cubicBezTo>
                  <a:cubicBezTo>
                    <a:pt x="0" y="156"/>
                    <a:pt x="0" y="156"/>
                    <a:pt x="0" y="156"/>
                  </a:cubicBezTo>
                  <a:moveTo>
                    <a:pt x="0" y="156"/>
                  </a:moveTo>
                  <a:cubicBezTo>
                    <a:pt x="0" y="156"/>
                    <a:pt x="0" y="156"/>
                    <a:pt x="0" y="156"/>
                  </a:cubicBezTo>
                  <a:cubicBezTo>
                    <a:pt x="0" y="156"/>
                    <a:pt x="0" y="156"/>
                    <a:pt x="0" y="156"/>
                  </a:cubicBezTo>
                  <a:moveTo>
                    <a:pt x="0" y="156"/>
                  </a:moveTo>
                  <a:cubicBezTo>
                    <a:pt x="0" y="156"/>
                    <a:pt x="0" y="156"/>
                    <a:pt x="0" y="156"/>
                  </a:cubicBezTo>
                  <a:cubicBezTo>
                    <a:pt x="0" y="156"/>
                    <a:pt x="0" y="156"/>
                    <a:pt x="0" y="156"/>
                  </a:cubicBezTo>
                  <a:moveTo>
                    <a:pt x="0" y="155"/>
                  </a:moveTo>
                  <a:cubicBezTo>
                    <a:pt x="0" y="155"/>
                    <a:pt x="0" y="155"/>
                    <a:pt x="0" y="155"/>
                  </a:cubicBezTo>
                  <a:cubicBezTo>
                    <a:pt x="0" y="155"/>
                    <a:pt x="0" y="155"/>
                    <a:pt x="0" y="155"/>
                  </a:cubicBezTo>
                  <a:moveTo>
                    <a:pt x="0" y="155"/>
                  </a:moveTo>
                  <a:cubicBezTo>
                    <a:pt x="0" y="155"/>
                    <a:pt x="0" y="155"/>
                    <a:pt x="0" y="155"/>
                  </a:cubicBezTo>
                  <a:cubicBezTo>
                    <a:pt x="0" y="155"/>
                    <a:pt x="0" y="155"/>
                    <a:pt x="0" y="155"/>
                  </a:cubicBezTo>
                  <a:moveTo>
                    <a:pt x="0" y="155"/>
                  </a:moveTo>
                  <a:cubicBezTo>
                    <a:pt x="0" y="155"/>
                    <a:pt x="0" y="155"/>
                    <a:pt x="0" y="155"/>
                  </a:cubicBezTo>
                  <a:cubicBezTo>
                    <a:pt x="0" y="155"/>
                    <a:pt x="0" y="155"/>
                    <a:pt x="0" y="155"/>
                  </a:cubicBezTo>
                  <a:moveTo>
                    <a:pt x="0" y="155"/>
                  </a:moveTo>
                  <a:cubicBezTo>
                    <a:pt x="0" y="155"/>
                    <a:pt x="0" y="155"/>
                    <a:pt x="0" y="155"/>
                  </a:cubicBezTo>
                  <a:cubicBezTo>
                    <a:pt x="0" y="155"/>
                    <a:pt x="0" y="155"/>
                    <a:pt x="0" y="155"/>
                  </a:cubicBezTo>
                  <a:moveTo>
                    <a:pt x="0" y="154"/>
                  </a:moveTo>
                  <a:cubicBezTo>
                    <a:pt x="0" y="154"/>
                    <a:pt x="0" y="154"/>
                    <a:pt x="0" y="154"/>
                  </a:cubicBezTo>
                  <a:cubicBezTo>
                    <a:pt x="0" y="154"/>
                    <a:pt x="0" y="154"/>
                    <a:pt x="0" y="154"/>
                  </a:cubicBezTo>
                  <a:moveTo>
                    <a:pt x="0" y="154"/>
                  </a:moveTo>
                  <a:cubicBezTo>
                    <a:pt x="0" y="154"/>
                    <a:pt x="0" y="154"/>
                    <a:pt x="0" y="154"/>
                  </a:cubicBezTo>
                  <a:cubicBezTo>
                    <a:pt x="0" y="154"/>
                    <a:pt x="0" y="154"/>
                    <a:pt x="0" y="154"/>
                  </a:cubicBezTo>
                  <a:moveTo>
                    <a:pt x="0" y="154"/>
                  </a:moveTo>
                  <a:cubicBezTo>
                    <a:pt x="0" y="154"/>
                    <a:pt x="0" y="154"/>
                    <a:pt x="0" y="154"/>
                  </a:cubicBezTo>
                  <a:cubicBezTo>
                    <a:pt x="0" y="154"/>
                    <a:pt x="0" y="154"/>
                    <a:pt x="0" y="154"/>
                  </a:cubicBezTo>
                  <a:moveTo>
                    <a:pt x="0" y="154"/>
                  </a:moveTo>
                  <a:cubicBezTo>
                    <a:pt x="0" y="154"/>
                    <a:pt x="0" y="154"/>
                    <a:pt x="0" y="154"/>
                  </a:cubicBezTo>
                  <a:cubicBezTo>
                    <a:pt x="0" y="154"/>
                    <a:pt x="0" y="154"/>
                    <a:pt x="0" y="154"/>
                  </a:cubicBezTo>
                  <a:moveTo>
                    <a:pt x="0" y="153"/>
                  </a:moveTo>
                  <a:cubicBezTo>
                    <a:pt x="0" y="153"/>
                    <a:pt x="0" y="153"/>
                    <a:pt x="0" y="153"/>
                  </a:cubicBezTo>
                  <a:cubicBezTo>
                    <a:pt x="0" y="153"/>
                    <a:pt x="0" y="153"/>
                    <a:pt x="0" y="153"/>
                  </a:cubicBezTo>
                  <a:moveTo>
                    <a:pt x="0" y="153"/>
                  </a:moveTo>
                  <a:cubicBezTo>
                    <a:pt x="0" y="153"/>
                    <a:pt x="0" y="153"/>
                    <a:pt x="0" y="153"/>
                  </a:cubicBezTo>
                  <a:cubicBezTo>
                    <a:pt x="0" y="153"/>
                    <a:pt x="0" y="153"/>
                    <a:pt x="0" y="153"/>
                  </a:cubicBezTo>
                  <a:moveTo>
                    <a:pt x="0" y="153"/>
                  </a:moveTo>
                  <a:cubicBezTo>
                    <a:pt x="0" y="153"/>
                    <a:pt x="0" y="153"/>
                    <a:pt x="0" y="153"/>
                  </a:cubicBezTo>
                  <a:cubicBezTo>
                    <a:pt x="0" y="153"/>
                    <a:pt x="0" y="153"/>
                    <a:pt x="0" y="153"/>
                  </a:cubicBezTo>
                  <a:moveTo>
                    <a:pt x="0" y="153"/>
                  </a:moveTo>
                  <a:cubicBezTo>
                    <a:pt x="0" y="153"/>
                    <a:pt x="0" y="153"/>
                    <a:pt x="0" y="153"/>
                  </a:cubicBezTo>
                  <a:cubicBezTo>
                    <a:pt x="0" y="153"/>
                    <a:pt x="0" y="153"/>
                    <a:pt x="0" y="153"/>
                  </a:cubicBezTo>
                  <a:moveTo>
                    <a:pt x="0" y="152"/>
                  </a:moveTo>
                  <a:cubicBezTo>
                    <a:pt x="0" y="152"/>
                    <a:pt x="0" y="152"/>
                    <a:pt x="0" y="153"/>
                  </a:cubicBezTo>
                  <a:cubicBezTo>
                    <a:pt x="0" y="152"/>
                    <a:pt x="0" y="152"/>
                    <a:pt x="0" y="152"/>
                  </a:cubicBezTo>
                  <a:moveTo>
                    <a:pt x="0" y="152"/>
                  </a:moveTo>
                  <a:cubicBezTo>
                    <a:pt x="0" y="152"/>
                    <a:pt x="0" y="152"/>
                    <a:pt x="0" y="152"/>
                  </a:cubicBezTo>
                  <a:cubicBezTo>
                    <a:pt x="0" y="152"/>
                    <a:pt x="0" y="152"/>
                    <a:pt x="0" y="152"/>
                  </a:cubicBezTo>
                  <a:moveTo>
                    <a:pt x="0" y="152"/>
                  </a:moveTo>
                  <a:cubicBezTo>
                    <a:pt x="0" y="152"/>
                    <a:pt x="0" y="152"/>
                    <a:pt x="0" y="152"/>
                  </a:cubicBezTo>
                  <a:cubicBezTo>
                    <a:pt x="0" y="152"/>
                    <a:pt x="0" y="152"/>
                    <a:pt x="0" y="152"/>
                  </a:cubicBezTo>
                  <a:moveTo>
                    <a:pt x="0" y="152"/>
                  </a:moveTo>
                  <a:cubicBezTo>
                    <a:pt x="0" y="152"/>
                    <a:pt x="0" y="152"/>
                    <a:pt x="0" y="152"/>
                  </a:cubicBezTo>
                  <a:cubicBezTo>
                    <a:pt x="0" y="152"/>
                    <a:pt x="0" y="152"/>
                    <a:pt x="0" y="152"/>
                  </a:cubicBezTo>
                  <a:moveTo>
                    <a:pt x="0" y="151"/>
                  </a:moveTo>
                  <a:cubicBezTo>
                    <a:pt x="0" y="151"/>
                    <a:pt x="0" y="152"/>
                    <a:pt x="0" y="152"/>
                  </a:cubicBezTo>
                  <a:cubicBezTo>
                    <a:pt x="0" y="152"/>
                    <a:pt x="0" y="151"/>
                    <a:pt x="0" y="151"/>
                  </a:cubicBezTo>
                  <a:moveTo>
                    <a:pt x="0" y="151"/>
                  </a:moveTo>
                  <a:cubicBezTo>
                    <a:pt x="0" y="151"/>
                    <a:pt x="0" y="151"/>
                    <a:pt x="0" y="151"/>
                  </a:cubicBezTo>
                  <a:cubicBezTo>
                    <a:pt x="0" y="151"/>
                    <a:pt x="0" y="151"/>
                    <a:pt x="0" y="151"/>
                  </a:cubicBezTo>
                  <a:moveTo>
                    <a:pt x="0" y="151"/>
                  </a:moveTo>
                  <a:cubicBezTo>
                    <a:pt x="0" y="151"/>
                    <a:pt x="0" y="151"/>
                    <a:pt x="0" y="151"/>
                  </a:cubicBezTo>
                  <a:cubicBezTo>
                    <a:pt x="0" y="151"/>
                    <a:pt x="0" y="151"/>
                    <a:pt x="0" y="151"/>
                  </a:cubicBezTo>
                  <a:moveTo>
                    <a:pt x="0" y="151"/>
                  </a:moveTo>
                  <a:cubicBezTo>
                    <a:pt x="0" y="151"/>
                    <a:pt x="0" y="151"/>
                    <a:pt x="0" y="151"/>
                  </a:cubicBezTo>
                  <a:cubicBezTo>
                    <a:pt x="0" y="151"/>
                    <a:pt x="0" y="151"/>
                    <a:pt x="0" y="151"/>
                  </a:cubicBezTo>
                  <a:moveTo>
                    <a:pt x="0" y="150"/>
                  </a:moveTo>
                  <a:cubicBezTo>
                    <a:pt x="0" y="151"/>
                    <a:pt x="0" y="151"/>
                    <a:pt x="0" y="151"/>
                  </a:cubicBezTo>
                  <a:cubicBezTo>
                    <a:pt x="0" y="151"/>
                    <a:pt x="0" y="151"/>
                    <a:pt x="0" y="150"/>
                  </a:cubicBezTo>
                  <a:moveTo>
                    <a:pt x="0" y="150"/>
                  </a:moveTo>
                  <a:cubicBezTo>
                    <a:pt x="0" y="150"/>
                    <a:pt x="0" y="150"/>
                    <a:pt x="0" y="150"/>
                  </a:cubicBezTo>
                  <a:cubicBezTo>
                    <a:pt x="0" y="150"/>
                    <a:pt x="0" y="150"/>
                    <a:pt x="0" y="150"/>
                  </a:cubicBezTo>
                  <a:moveTo>
                    <a:pt x="0" y="150"/>
                  </a:moveTo>
                  <a:cubicBezTo>
                    <a:pt x="0" y="150"/>
                    <a:pt x="0" y="150"/>
                    <a:pt x="0" y="150"/>
                  </a:cubicBezTo>
                  <a:cubicBezTo>
                    <a:pt x="0" y="150"/>
                    <a:pt x="0" y="150"/>
                    <a:pt x="0" y="150"/>
                  </a:cubicBezTo>
                  <a:moveTo>
                    <a:pt x="0" y="150"/>
                  </a:moveTo>
                  <a:cubicBezTo>
                    <a:pt x="0" y="150"/>
                    <a:pt x="0" y="150"/>
                    <a:pt x="0" y="150"/>
                  </a:cubicBezTo>
                  <a:cubicBezTo>
                    <a:pt x="0" y="150"/>
                    <a:pt x="0" y="150"/>
                    <a:pt x="0" y="150"/>
                  </a:cubicBezTo>
                  <a:moveTo>
                    <a:pt x="0" y="149"/>
                  </a:moveTo>
                  <a:cubicBezTo>
                    <a:pt x="0" y="150"/>
                    <a:pt x="0" y="150"/>
                    <a:pt x="0" y="150"/>
                  </a:cubicBezTo>
                  <a:cubicBezTo>
                    <a:pt x="0" y="150"/>
                    <a:pt x="0" y="150"/>
                    <a:pt x="0" y="149"/>
                  </a:cubicBezTo>
                  <a:moveTo>
                    <a:pt x="0" y="149"/>
                  </a:moveTo>
                  <a:cubicBezTo>
                    <a:pt x="0" y="149"/>
                    <a:pt x="0" y="149"/>
                    <a:pt x="0" y="149"/>
                  </a:cubicBezTo>
                  <a:cubicBezTo>
                    <a:pt x="0" y="149"/>
                    <a:pt x="0" y="149"/>
                    <a:pt x="0" y="149"/>
                  </a:cubicBezTo>
                  <a:moveTo>
                    <a:pt x="0" y="149"/>
                  </a:moveTo>
                  <a:cubicBezTo>
                    <a:pt x="0" y="149"/>
                    <a:pt x="0" y="149"/>
                    <a:pt x="0" y="149"/>
                  </a:cubicBezTo>
                  <a:cubicBezTo>
                    <a:pt x="0" y="149"/>
                    <a:pt x="0" y="149"/>
                    <a:pt x="0" y="149"/>
                  </a:cubicBezTo>
                  <a:moveTo>
                    <a:pt x="0" y="149"/>
                  </a:moveTo>
                  <a:cubicBezTo>
                    <a:pt x="0" y="149"/>
                    <a:pt x="0" y="149"/>
                    <a:pt x="0" y="149"/>
                  </a:cubicBezTo>
                  <a:cubicBezTo>
                    <a:pt x="0" y="149"/>
                    <a:pt x="0" y="149"/>
                    <a:pt x="0" y="149"/>
                  </a:cubicBezTo>
                  <a:moveTo>
                    <a:pt x="0" y="149"/>
                  </a:moveTo>
                  <a:cubicBezTo>
                    <a:pt x="0" y="149"/>
                    <a:pt x="0" y="149"/>
                    <a:pt x="0" y="149"/>
                  </a:cubicBezTo>
                  <a:cubicBezTo>
                    <a:pt x="0" y="149"/>
                    <a:pt x="0" y="149"/>
                    <a:pt x="0" y="149"/>
                  </a:cubicBezTo>
                  <a:moveTo>
                    <a:pt x="0" y="148"/>
                  </a:moveTo>
                  <a:cubicBezTo>
                    <a:pt x="0" y="148"/>
                    <a:pt x="0" y="148"/>
                    <a:pt x="0" y="149"/>
                  </a:cubicBezTo>
                  <a:cubicBezTo>
                    <a:pt x="0" y="148"/>
                    <a:pt x="0" y="148"/>
                    <a:pt x="0" y="148"/>
                  </a:cubicBezTo>
                  <a:moveTo>
                    <a:pt x="0" y="148"/>
                  </a:moveTo>
                  <a:cubicBezTo>
                    <a:pt x="0" y="148"/>
                    <a:pt x="0" y="148"/>
                    <a:pt x="0" y="148"/>
                  </a:cubicBezTo>
                  <a:cubicBezTo>
                    <a:pt x="0" y="148"/>
                    <a:pt x="0" y="148"/>
                    <a:pt x="0" y="148"/>
                  </a:cubicBezTo>
                  <a:moveTo>
                    <a:pt x="0" y="148"/>
                  </a:moveTo>
                  <a:cubicBezTo>
                    <a:pt x="0" y="148"/>
                    <a:pt x="0" y="148"/>
                    <a:pt x="0" y="148"/>
                  </a:cubicBezTo>
                  <a:cubicBezTo>
                    <a:pt x="0" y="148"/>
                    <a:pt x="0" y="148"/>
                    <a:pt x="0" y="148"/>
                  </a:cubicBezTo>
                  <a:cubicBezTo>
                    <a:pt x="0" y="148"/>
                    <a:pt x="0" y="148"/>
                    <a:pt x="0" y="148"/>
                  </a:cubicBezTo>
                  <a:moveTo>
                    <a:pt x="0" y="148"/>
                  </a:moveTo>
                  <a:cubicBezTo>
                    <a:pt x="0" y="148"/>
                    <a:pt x="0" y="148"/>
                    <a:pt x="0" y="148"/>
                  </a:cubicBezTo>
                  <a:cubicBezTo>
                    <a:pt x="0" y="148"/>
                    <a:pt x="0" y="148"/>
                    <a:pt x="0" y="148"/>
                  </a:cubicBezTo>
                  <a:moveTo>
                    <a:pt x="0" y="147"/>
                  </a:moveTo>
                  <a:cubicBezTo>
                    <a:pt x="0" y="147"/>
                    <a:pt x="0" y="147"/>
                    <a:pt x="0" y="148"/>
                  </a:cubicBezTo>
                  <a:cubicBezTo>
                    <a:pt x="0" y="147"/>
                    <a:pt x="0" y="147"/>
                    <a:pt x="0" y="147"/>
                  </a:cubicBezTo>
                  <a:moveTo>
                    <a:pt x="0" y="147"/>
                  </a:moveTo>
                  <a:cubicBezTo>
                    <a:pt x="0" y="147"/>
                    <a:pt x="0" y="147"/>
                    <a:pt x="0" y="147"/>
                  </a:cubicBezTo>
                  <a:cubicBezTo>
                    <a:pt x="0" y="147"/>
                    <a:pt x="0" y="147"/>
                    <a:pt x="0" y="147"/>
                  </a:cubicBezTo>
                  <a:moveTo>
                    <a:pt x="0" y="147"/>
                  </a:moveTo>
                  <a:cubicBezTo>
                    <a:pt x="0" y="147"/>
                    <a:pt x="0" y="147"/>
                    <a:pt x="0" y="147"/>
                  </a:cubicBezTo>
                  <a:cubicBezTo>
                    <a:pt x="0" y="147"/>
                    <a:pt x="0" y="147"/>
                    <a:pt x="0" y="147"/>
                  </a:cubicBezTo>
                  <a:moveTo>
                    <a:pt x="0" y="147"/>
                  </a:moveTo>
                  <a:cubicBezTo>
                    <a:pt x="0" y="147"/>
                    <a:pt x="0" y="147"/>
                    <a:pt x="0" y="147"/>
                  </a:cubicBezTo>
                  <a:cubicBezTo>
                    <a:pt x="0" y="147"/>
                    <a:pt x="0" y="147"/>
                    <a:pt x="0" y="147"/>
                  </a:cubicBezTo>
                  <a:moveTo>
                    <a:pt x="0" y="146"/>
                  </a:moveTo>
                  <a:cubicBezTo>
                    <a:pt x="0" y="146"/>
                    <a:pt x="0" y="147"/>
                    <a:pt x="0" y="147"/>
                  </a:cubicBezTo>
                  <a:cubicBezTo>
                    <a:pt x="0" y="147"/>
                    <a:pt x="0" y="146"/>
                    <a:pt x="0" y="146"/>
                  </a:cubicBezTo>
                  <a:moveTo>
                    <a:pt x="0" y="146"/>
                  </a:moveTo>
                  <a:cubicBezTo>
                    <a:pt x="0" y="146"/>
                    <a:pt x="0" y="146"/>
                    <a:pt x="0" y="146"/>
                  </a:cubicBezTo>
                  <a:cubicBezTo>
                    <a:pt x="0" y="146"/>
                    <a:pt x="0" y="146"/>
                    <a:pt x="0" y="146"/>
                  </a:cubicBezTo>
                  <a:moveTo>
                    <a:pt x="0" y="146"/>
                  </a:moveTo>
                  <a:cubicBezTo>
                    <a:pt x="0" y="146"/>
                    <a:pt x="0" y="146"/>
                    <a:pt x="0" y="146"/>
                  </a:cubicBezTo>
                  <a:cubicBezTo>
                    <a:pt x="0" y="146"/>
                    <a:pt x="0" y="146"/>
                    <a:pt x="0" y="146"/>
                  </a:cubicBezTo>
                  <a:moveTo>
                    <a:pt x="0" y="146"/>
                  </a:moveTo>
                  <a:cubicBezTo>
                    <a:pt x="0" y="146"/>
                    <a:pt x="0" y="146"/>
                    <a:pt x="0" y="146"/>
                  </a:cubicBezTo>
                  <a:cubicBezTo>
                    <a:pt x="0" y="146"/>
                    <a:pt x="0" y="146"/>
                    <a:pt x="0" y="146"/>
                  </a:cubicBezTo>
                  <a:moveTo>
                    <a:pt x="0" y="145"/>
                  </a:moveTo>
                  <a:cubicBezTo>
                    <a:pt x="0" y="146"/>
                    <a:pt x="0" y="146"/>
                    <a:pt x="0" y="146"/>
                  </a:cubicBezTo>
                  <a:cubicBezTo>
                    <a:pt x="0" y="146"/>
                    <a:pt x="0" y="146"/>
                    <a:pt x="0" y="145"/>
                  </a:cubicBezTo>
                  <a:moveTo>
                    <a:pt x="0" y="145"/>
                  </a:moveTo>
                  <a:cubicBezTo>
                    <a:pt x="0" y="145"/>
                    <a:pt x="0" y="145"/>
                    <a:pt x="0" y="145"/>
                  </a:cubicBezTo>
                  <a:cubicBezTo>
                    <a:pt x="0" y="145"/>
                    <a:pt x="0" y="145"/>
                    <a:pt x="0" y="145"/>
                  </a:cubicBezTo>
                  <a:moveTo>
                    <a:pt x="0" y="145"/>
                  </a:moveTo>
                  <a:cubicBezTo>
                    <a:pt x="0" y="145"/>
                    <a:pt x="0" y="145"/>
                    <a:pt x="0" y="145"/>
                  </a:cubicBezTo>
                  <a:cubicBezTo>
                    <a:pt x="0" y="145"/>
                    <a:pt x="0" y="145"/>
                    <a:pt x="0" y="145"/>
                  </a:cubicBezTo>
                  <a:moveTo>
                    <a:pt x="0" y="145"/>
                  </a:moveTo>
                  <a:cubicBezTo>
                    <a:pt x="0" y="145"/>
                    <a:pt x="0" y="145"/>
                    <a:pt x="0" y="145"/>
                  </a:cubicBezTo>
                  <a:cubicBezTo>
                    <a:pt x="0" y="145"/>
                    <a:pt x="0" y="145"/>
                    <a:pt x="0" y="145"/>
                  </a:cubicBezTo>
                  <a:moveTo>
                    <a:pt x="0" y="145"/>
                  </a:moveTo>
                  <a:cubicBezTo>
                    <a:pt x="0" y="145"/>
                    <a:pt x="0" y="145"/>
                    <a:pt x="0" y="145"/>
                  </a:cubicBezTo>
                  <a:cubicBezTo>
                    <a:pt x="0" y="145"/>
                    <a:pt x="0" y="145"/>
                    <a:pt x="0" y="145"/>
                  </a:cubicBezTo>
                  <a:moveTo>
                    <a:pt x="0" y="144"/>
                  </a:moveTo>
                  <a:cubicBezTo>
                    <a:pt x="0" y="144"/>
                    <a:pt x="0" y="144"/>
                    <a:pt x="0" y="144"/>
                  </a:cubicBezTo>
                  <a:cubicBezTo>
                    <a:pt x="0" y="144"/>
                    <a:pt x="0" y="144"/>
                    <a:pt x="0" y="144"/>
                  </a:cubicBezTo>
                  <a:moveTo>
                    <a:pt x="0" y="144"/>
                  </a:moveTo>
                  <a:cubicBezTo>
                    <a:pt x="0" y="144"/>
                    <a:pt x="0" y="144"/>
                    <a:pt x="0" y="144"/>
                  </a:cubicBezTo>
                  <a:cubicBezTo>
                    <a:pt x="0" y="144"/>
                    <a:pt x="0" y="144"/>
                    <a:pt x="0" y="144"/>
                  </a:cubicBezTo>
                  <a:moveTo>
                    <a:pt x="0" y="143"/>
                  </a:moveTo>
                  <a:cubicBezTo>
                    <a:pt x="0" y="143"/>
                    <a:pt x="0" y="143"/>
                    <a:pt x="0" y="143"/>
                  </a:cubicBezTo>
                  <a:cubicBezTo>
                    <a:pt x="0" y="143"/>
                    <a:pt x="0" y="143"/>
                    <a:pt x="0" y="143"/>
                  </a:cubicBezTo>
                  <a:moveTo>
                    <a:pt x="0" y="143"/>
                  </a:moveTo>
                  <a:cubicBezTo>
                    <a:pt x="0" y="143"/>
                    <a:pt x="0" y="143"/>
                    <a:pt x="0" y="143"/>
                  </a:cubicBezTo>
                  <a:cubicBezTo>
                    <a:pt x="0" y="143"/>
                    <a:pt x="0" y="143"/>
                    <a:pt x="0" y="143"/>
                  </a:cubicBezTo>
                  <a:moveTo>
                    <a:pt x="156" y="0"/>
                  </a:moveTo>
                  <a:cubicBezTo>
                    <a:pt x="156" y="0"/>
                    <a:pt x="156" y="0"/>
                    <a:pt x="156" y="0"/>
                  </a:cubicBezTo>
                  <a:cubicBezTo>
                    <a:pt x="156" y="0"/>
                    <a:pt x="156" y="0"/>
                    <a:pt x="156" y="0"/>
                  </a:cubicBezTo>
                  <a:moveTo>
                    <a:pt x="155" y="0"/>
                  </a:moveTo>
                  <a:cubicBezTo>
                    <a:pt x="155" y="0"/>
                    <a:pt x="155" y="0"/>
                    <a:pt x="155" y="0"/>
                  </a:cubicBezTo>
                  <a:cubicBezTo>
                    <a:pt x="155" y="0"/>
                    <a:pt x="155" y="0"/>
                    <a:pt x="155" y="0"/>
                  </a:cubicBezTo>
                  <a:moveTo>
                    <a:pt x="155" y="0"/>
                  </a:moveTo>
                  <a:cubicBezTo>
                    <a:pt x="155" y="0"/>
                    <a:pt x="155" y="0"/>
                    <a:pt x="155" y="0"/>
                  </a:cubicBezTo>
                  <a:cubicBezTo>
                    <a:pt x="155" y="0"/>
                    <a:pt x="155" y="0"/>
                    <a:pt x="155" y="0"/>
                  </a:cubicBezTo>
                  <a:moveTo>
                    <a:pt x="155" y="0"/>
                  </a:moveTo>
                  <a:cubicBezTo>
                    <a:pt x="155" y="0"/>
                    <a:pt x="155" y="0"/>
                    <a:pt x="155" y="0"/>
                  </a:cubicBezTo>
                  <a:cubicBezTo>
                    <a:pt x="155" y="0"/>
                    <a:pt x="155" y="0"/>
                    <a:pt x="155" y="0"/>
                  </a:cubicBezTo>
                  <a:moveTo>
                    <a:pt x="155" y="0"/>
                  </a:moveTo>
                  <a:cubicBezTo>
                    <a:pt x="155" y="0"/>
                    <a:pt x="155" y="0"/>
                    <a:pt x="155" y="0"/>
                  </a:cubicBezTo>
                  <a:cubicBezTo>
                    <a:pt x="155" y="0"/>
                    <a:pt x="155" y="0"/>
                    <a:pt x="155" y="0"/>
                  </a:cubicBezTo>
                  <a:moveTo>
                    <a:pt x="154" y="0"/>
                  </a:moveTo>
                  <a:cubicBezTo>
                    <a:pt x="154" y="0"/>
                    <a:pt x="154" y="0"/>
                    <a:pt x="154" y="0"/>
                  </a:cubicBezTo>
                  <a:cubicBezTo>
                    <a:pt x="154" y="0"/>
                    <a:pt x="154" y="0"/>
                    <a:pt x="154" y="0"/>
                  </a:cubicBezTo>
                  <a:moveTo>
                    <a:pt x="154" y="0"/>
                  </a:moveTo>
                  <a:cubicBezTo>
                    <a:pt x="154" y="0"/>
                    <a:pt x="154" y="0"/>
                    <a:pt x="154" y="0"/>
                  </a:cubicBezTo>
                  <a:cubicBezTo>
                    <a:pt x="154" y="0"/>
                    <a:pt x="154" y="0"/>
                    <a:pt x="154" y="0"/>
                  </a:cubicBezTo>
                  <a:moveTo>
                    <a:pt x="154" y="0"/>
                  </a:moveTo>
                  <a:cubicBezTo>
                    <a:pt x="154" y="0"/>
                    <a:pt x="154" y="0"/>
                    <a:pt x="154" y="0"/>
                  </a:cubicBezTo>
                  <a:cubicBezTo>
                    <a:pt x="154" y="0"/>
                    <a:pt x="154" y="0"/>
                    <a:pt x="154" y="0"/>
                  </a:cubicBezTo>
                  <a:moveTo>
                    <a:pt x="154" y="0"/>
                  </a:moveTo>
                  <a:cubicBezTo>
                    <a:pt x="154" y="0"/>
                    <a:pt x="154" y="0"/>
                    <a:pt x="154" y="0"/>
                  </a:cubicBezTo>
                  <a:cubicBezTo>
                    <a:pt x="154" y="0"/>
                    <a:pt x="154" y="0"/>
                    <a:pt x="154" y="0"/>
                  </a:cubicBezTo>
                  <a:moveTo>
                    <a:pt x="153" y="0"/>
                  </a:moveTo>
                  <a:cubicBezTo>
                    <a:pt x="153" y="0"/>
                    <a:pt x="153" y="0"/>
                    <a:pt x="153" y="0"/>
                  </a:cubicBezTo>
                  <a:cubicBezTo>
                    <a:pt x="153" y="0"/>
                    <a:pt x="153" y="0"/>
                    <a:pt x="153" y="0"/>
                  </a:cubicBezTo>
                  <a:moveTo>
                    <a:pt x="153" y="0"/>
                  </a:moveTo>
                  <a:cubicBezTo>
                    <a:pt x="153" y="0"/>
                    <a:pt x="153" y="0"/>
                    <a:pt x="153" y="0"/>
                  </a:cubicBezTo>
                  <a:cubicBezTo>
                    <a:pt x="153" y="0"/>
                    <a:pt x="153" y="0"/>
                    <a:pt x="153" y="0"/>
                  </a:cubicBezTo>
                  <a:moveTo>
                    <a:pt x="153" y="0"/>
                  </a:moveTo>
                  <a:cubicBezTo>
                    <a:pt x="153" y="0"/>
                    <a:pt x="153" y="0"/>
                    <a:pt x="153" y="0"/>
                  </a:cubicBezTo>
                  <a:cubicBezTo>
                    <a:pt x="153" y="0"/>
                    <a:pt x="153" y="0"/>
                    <a:pt x="153" y="0"/>
                  </a:cubicBezTo>
                  <a:moveTo>
                    <a:pt x="153" y="0"/>
                  </a:moveTo>
                  <a:cubicBezTo>
                    <a:pt x="153" y="0"/>
                    <a:pt x="153" y="0"/>
                    <a:pt x="153" y="0"/>
                  </a:cubicBezTo>
                  <a:cubicBezTo>
                    <a:pt x="153" y="0"/>
                    <a:pt x="153" y="0"/>
                    <a:pt x="153" y="0"/>
                  </a:cubicBezTo>
                  <a:moveTo>
                    <a:pt x="152" y="0"/>
                  </a:moveTo>
                  <a:cubicBezTo>
                    <a:pt x="152" y="0"/>
                    <a:pt x="153" y="0"/>
                    <a:pt x="153" y="0"/>
                  </a:cubicBezTo>
                  <a:cubicBezTo>
                    <a:pt x="153" y="0"/>
                    <a:pt x="152" y="0"/>
                    <a:pt x="152" y="0"/>
                  </a:cubicBezTo>
                  <a:moveTo>
                    <a:pt x="143" y="0"/>
                  </a:moveTo>
                  <a:cubicBezTo>
                    <a:pt x="143" y="0"/>
                    <a:pt x="142" y="0"/>
                    <a:pt x="142" y="0"/>
                  </a:cubicBezTo>
                  <a:cubicBezTo>
                    <a:pt x="143" y="0"/>
                    <a:pt x="143" y="0"/>
                    <a:pt x="143" y="0"/>
                  </a:cubicBezTo>
                  <a:moveTo>
                    <a:pt x="152" y="0"/>
                  </a:moveTo>
                  <a:cubicBezTo>
                    <a:pt x="152" y="0"/>
                    <a:pt x="152" y="0"/>
                    <a:pt x="152" y="0"/>
                  </a:cubicBezTo>
                  <a:cubicBezTo>
                    <a:pt x="152" y="0"/>
                    <a:pt x="152" y="0"/>
                    <a:pt x="152" y="0"/>
                  </a:cubicBezTo>
                  <a:moveTo>
                    <a:pt x="143" y="0"/>
                  </a:moveTo>
                  <a:cubicBezTo>
                    <a:pt x="143" y="0"/>
                    <a:pt x="143" y="0"/>
                    <a:pt x="143" y="0"/>
                  </a:cubicBezTo>
                  <a:cubicBezTo>
                    <a:pt x="143" y="0"/>
                    <a:pt x="143" y="0"/>
                    <a:pt x="143" y="0"/>
                  </a:cubicBezTo>
                  <a:moveTo>
                    <a:pt x="152" y="0"/>
                  </a:moveTo>
                  <a:cubicBezTo>
                    <a:pt x="152" y="0"/>
                    <a:pt x="152" y="0"/>
                    <a:pt x="152" y="0"/>
                  </a:cubicBezTo>
                  <a:cubicBezTo>
                    <a:pt x="152" y="0"/>
                    <a:pt x="152" y="0"/>
                    <a:pt x="152" y="0"/>
                  </a:cubicBezTo>
                  <a:moveTo>
                    <a:pt x="152" y="0"/>
                  </a:moveTo>
                  <a:cubicBezTo>
                    <a:pt x="152" y="0"/>
                    <a:pt x="152" y="0"/>
                    <a:pt x="152" y="0"/>
                  </a:cubicBezTo>
                  <a:cubicBezTo>
                    <a:pt x="152" y="0"/>
                    <a:pt x="152" y="0"/>
                    <a:pt x="152" y="0"/>
                  </a:cubicBezTo>
                  <a:moveTo>
                    <a:pt x="143" y="0"/>
                  </a:moveTo>
                  <a:cubicBezTo>
                    <a:pt x="143" y="0"/>
                    <a:pt x="143" y="0"/>
                    <a:pt x="143" y="0"/>
                  </a:cubicBezTo>
                  <a:cubicBezTo>
                    <a:pt x="143" y="0"/>
                    <a:pt x="143" y="0"/>
                    <a:pt x="143" y="0"/>
                  </a:cubicBezTo>
                  <a:moveTo>
                    <a:pt x="151" y="0"/>
                  </a:moveTo>
                  <a:cubicBezTo>
                    <a:pt x="152" y="0"/>
                    <a:pt x="152" y="0"/>
                    <a:pt x="152" y="0"/>
                  </a:cubicBezTo>
                  <a:cubicBezTo>
                    <a:pt x="152" y="0"/>
                    <a:pt x="152" y="0"/>
                    <a:pt x="151" y="0"/>
                  </a:cubicBezTo>
                  <a:moveTo>
                    <a:pt x="143" y="0"/>
                  </a:moveTo>
                  <a:cubicBezTo>
                    <a:pt x="143" y="0"/>
                    <a:pt x="143" y="0"/>
                    <a:pt x="143" y="0"/>
                  </a:cubicBezTo>
                  <a:cubicBezTo>
                    <a:pt x="143" y="0"/>
                    <a:pt x="143" y="0"/>
                    <a:pt x="143" y="0"/>
                  </a:cubicBezTo>
                  <a:moveTo>
                    <a:pt x="151" y="0"/>
                  </a:moveTo>
                  <a:cubicBezTo>
                    <a:pt x="151" y="0"/>
                    <a:pt x="151" y="0"/>
                    <a:pt x="151" y="0"/>
                  </a:cubicBezTo>
                  <a:cubicBezTo>
                    <a:pt x="151" y="0"/>
                    <a:pt x="151" y="0"/>
                    <a:pt x="151" y="0"/>
                  </a:cubicBezTo>
                  <a:moveTo>
                    <a:pt x="151" y="0"/>
                  </a:moveTo>
                  <a:cubicBezTo>
                    <a:pt x="151" y="0"/>
                    <a:pt x="151" y="0"/>
                    <a:pt x="151" y="0"/>
                  </a:cubicBezTo>
                  <a:cubicBezTo>
                    <a:pt x="151" y="0"/>
                    <a:pt x="151" y="0"/>
                    <a:pt x="151" y="0"/>
                  </a:cubicBezTo>
                  <a:moveTo>
                    <a:pt x="144" y="0"/>
                  </a:moveTo>
                  <a:cubicBezTo>
                    <a:pt x="144" y="0"/>
                    <a:pt x="144" y="0"/>
                    <a:pt x="144" y="0"/>
                  </a:cubicBezTo>
                  <a:cubicBezTo>
                    <a:pt x="144" y="0"/>
                    <a:pt x="144" y="0"/>
                    <a:pt x="144" y="0"/>
                  </a:cubicBezTo>
                  <a:moveTo>
                    <a:pt x="151" y="0"/>
                  </a:moveTo>
                  <a:cubicBezTo>
                    <a:pt x="151" y="0"/>
                    <a:pt x="151" y="0"/>
                    <a:pt x="151" y="0"/>
                  </a:cubicBezTo>
                  <a:cubicBezTo>
                    <a:pt x="151" y="0"/>
                    <a:pt x="151" y="0"/>
                    <a:pt x="151" y="0"/>
                  </a:cubicBezTo>
                  <a:moveTo>
                    <a:pt x="144" y="0"/>
                  </a:moveTo>
                  <a:cubicBezTo>
                    <a:pt x="144" y="0"/>
                    <a:pt x="144" y="0"/>
                    <a:pt x="144" y="0"/>
                  </a:cubicBezTo>
                  <a:cubicBezTo>
                    <a:pt x="144" y="0"/>
                    <a:pt x="144" y="0"/>
                    <a:pt x="144" y="0"/>
                  </a:cubicBezTo>
                  <a:moveTo>
                    <a:pt x="150" y="0"/>
                  </a:moveTo>
                  <a:cubicBezTo>
                    <a:pt x="151" y="0"/>
                    <a:pt x="151" y="0"/>
                    <a:pt x="151" y="0"/>
                  </a:cubicBezTo>
                  <a:cubicBezTo>
                    <a:pt x="151" y="0"/>
                    <a:pt x="151" y="0"/>
                    <a:pt x="150" y="0"/>
                  </a:cubicBezTo>
                  <a:moveTo>
                    <a:pt x="150" y="0"/>
                  </a:moveTo>
                  <a:cubicBezTo>
                    <a:pt x="150" y="0"/>
                    <a:pt x="150" y="0"/>
                    <a:pt x="150" y="0"/>
                  </a:cubicBezTo>
                  <a:cubicBezTo>
                    <a:pt x="150" y="0"/>
                    <a:pt x="150" y="0"/>
                    <a:pt x="150" y="0"/>
                  </a:cubicBezTo>
                  <a:moveTo>
                    <a:pt x="144" y="0"/>
                  </a:moveTo>
                  <a:cubicBezTo>
                    <a:pt x="144" y="0"/>
                    <a:pt x="144" y="0"/>
                    <a:pt x="144" y="0"/>
                  </a:cubicBezTo>
                  <a:cubicBezTo>
                    <a:pt x="144" y="0"/>
                    <a:pt x="144" y="0"/>
                    <a:pt x="144" y="0"/>
                  </a:cubicBezTo>
                  <a:moveTo>
                    <a:pt x="145" y="0"/>
                  </a:moveTo>
                  <a:cubicBezTo>
                    <a:pt x="145" y="0"/>
                    <a:pt x="145" y="0"/>
                    <a:pt x="145" y="0"/>
                  </a:cubicBezTo>
                  <a:cubicBezTo>
                    <a:pt x="145" y="0"/>
                    <a:pt x="145" y="0"/>
                    <a:pt x="145" y="0"/>
                  </a:cubicBezTo>
                  <a:moveTo>
                    <a:pt x="150" y="0"/>
                  </a:moveTo>
                  <a:cubicBezTo>
                    <a:pt x="150" y="0"/>
                    <a:pt x="150" y="0"/>
                    <a:pt x="150" y="0"/>
                  </a:cubicBezTo>
                  <a:cubicBezTo>
                    <a:pt x="150" y="0"/>
                    <a:pt x="150" y="0"/>
                    <a:pt x="150" y="0"/>
                  </a:cubicBezTo>
                  <a:moveTo>
                    <a:pt x="145" y="0"/>
                  </a:moveTo>
                  <a:cubicBezTo>
                    <a:pt x="145" y="0"/>
                    <a:pt x="145" y="0"/>
                    <a:pt x="145" y="0"/>
                  </a:cubicBezTo>
                  <a:cubicBezTo>
                    <a:pt x="145" y="0"/>
                    <a:pt x="145" y="0"/>
                    <a:pt x="145" y="0"/>
                  </a:cubicBezTo>
                  <a:moveTo>
                    <a:pt x="150" y="0"/>
                  </a:moveTo>
                  <a:cubicBezTo>
                    <a:pt x="150" y="0"/>
                    <a:pt x="150" y="0"/>
                    <a:pt x="150" y="0"/>
                  </a:cubicBezTo>
                  <a:cubicBezTo>
                    <a:pt x="150" y="0"/>
                    <a:pt x="150" y="0"/>
                    <a:pt x="150" y="0"/>
                  </a:cubicBezTo>
                  <a:moveTo>
                    <a:pt x="150" y="0"/>
                  </a:moveTo>
                  <a:cubicBezTo>
                    <a:pt x="150" y="0"/>
                    <a:pt x="150" y="0"/>
                    <a:pt x="150" y="0"/>
                  </a:cubicBezTo>
                  <a:cubicBezTo>
                    <a:pt x="150" y="0"/>
                    <a:pt x="150" y="0"/>
                    <a:pt x="150" y="0"/>
                  </a:cubicBezTo>
                  <a:moveTo>
                    <a:pt x="145" y="0"/>
                  </a:moveTo>
                  <a:cubicBezTo>
                    <a:pt x="145" y="0"/>
                    <a:pt x="145" y="0"/>
                    <a:pt x="145" y="0"/>
                  </a:cubicBezTo>
                  <a:cubicBezTo>
                    <a:pt x="145" y="0"/>
                    <a:pt x="145" y="0"/>
                    <a:pt x="145" y="0"/>
                  </a:cubicBezTo>
                  <a:moveTo>
                    <a:pt x="145" y="0"/>
                  </a:moveTo>
                  <a:cubicBezTo>
                    <a:pt x="145" y="0"/>
                    <a:pt x="145" y="0"/>
                    <a:pt x="145" y="0"/>
                  </a:cubicBezTo>
                  <a:cubicBezTo>
                    <a:pt x="145" y="0"/>
                    <a:pt x="145" y="0"/>
                    <a:pt x="145" y="0"/>
                  </a:cubicBezTo>
                  <a:moveTo>
                    <a:pt x="149" y="0"/>
                  </a:moveTo>
                  <a:cubicBezTo>
                    <a:pt x="149" y="0"/>
                    <a:pt x="149" y="0"/>
                    <a:pt x="149" y="0"/>
                  </a:cubicBezTo>
                  <a:cubicBezTo>
                    <a:pt x="149" y="0"/>
                    <a:pt x="149" y="0"/>
                    <a:pt x="149" y="0"/>
                  </a:cubicBezTo>
                  <a:moveTo>
                    <a:pt x="146" y="0"/>
                  </a:moveTo>
                  <a:cubicBezTo>
                    <a:pt x="146" y="0"/>
                    <a:pt x="146" y="0"/>
                    <a:pt x="145" y="0"/>
                  </a:cubicBezTo>
                  <a:cubicBezTo>
                    <a:pt x="146" y="0"/>
                    <a:pt x="146" y="0"/>
                    <a:pt x="146" y="0"/>
                  </a:cubicBezTo>
                  <a:moveTo>
                    <a:pt x="149" y="0"/>
                  </a:moveTo>
                  <a:cubicBezTo>
                    <a:pt x="149" y="0"/>
                    <a:pt x="149" y="0"/>
                    <a:pt x="149" y="0"/>
                  </a:cubicBezTo>
                  <a:cubicBezTo>
                    <a:pt x="149" y="0"/>
                    <a:pt x="149" y="0"/>
                    <a:pt x="149" y="0"/>
                  </a:cubicBezTo>
                  <a:moveTo>
                    <a:pt x="149" y="0"/>
                  </a:moveTo>
                  <a:cubicBezTo>
                    <a:pt x="149" y="0"/>
                    <a:pt x="149" y="0"/>
                    <a:pt x="149" y="0"/>
                  </a:cubicBezTo>
                  <a:cubicBezTo>
                    <a:pt x="149" y="0"/>
                    <a:pt x="149" y="0"/>
                    <a:pt x="149" y="0"/>
                  </a:cubicBezTo>
                  <a:moveTo>
                    <a:pt x="146" y="0"/>
                  </a:moveTo>
                  <a:cubicBezTo>
                    <a:pt x="146" y="0"/>
                    <a:pt x="146" y="0"/>
                    <a:pt x="146" y="0"/>
                  </a:cubicBezTo>
                  <a:cubicBezTo>
                    <a:pt x="146" y="0"/>
                    <a:pt x="146" y="0"/>
                    <a:pt x="146" y="0"/>
                  </a:cubicBezTo>
                  <a:moveTo>
                    <a:pt x="146" y="0"/>
                  </a:moveTo>
                  <a:cubicBezTo>
                    <a:pt x="146" y="0"/>
                    <a:pt x="146" y="0"/>
                    <a:pt x="146" y="0"/>
                  </a:cubicBezTo>
                  <a:cubicBezTo>
                    <a:pt x="146" y="0"/>
                    <a:pt x="146" y="0"/>
                    <a:pt x="146" y="0"/>
                  </a:cubicBezTo>
                  <a:moveTo>
                    <a:pt x="149" y="0"/>
                  </a:moveTo>
                  <a:cubicBezTo>
                    <a:pt x="149" y="0"/>
                    <a:pt x="149" y="0"/>
                    <a:pt x="149" y="0"/>
                  </a:cubicBezTo>
                  <a:cubicBezTo>
                    <a:pt x="149" y="0"/>
                    <a:pt x="149" y="0"/>
                    <a:pt x="149" y="0"/>
                  </a:cubicBezTo>
                  <a:moveTo>
                    <a:pt x="146" y="0"/>
                  </a:moveTo>
                  <a:cubicBezTo>
                    <a:pt x="146" y="0"/>
                    <a:pt x="146" y="0"/>
                    <a:pt x="146" y="0"/>
                  </a:cubicBezTo>
                  <a:cubicBezTo>
                    <a:pt x="146" y="0"/>
                    <a:pt x="146" y="0"/>
                    <a:pt x="146" y="0"/>
                  </a:cubicBezTo>
                  <a:moveTo>
                    <a:pt x="148" y="0"/>
                  </a:moveTo>
                  <a:cubicBezTo>
                    <a:pt x="148" y="0"/>
                    <a:pt x="148" y="0"/>
                    <a:pt x="149" y="0"/>
                  </a:cubicBezTo>
                  <a:cubicBezTo>
                    <a:pt x="148" y="0"/>
                    <a:pt x="148" y="0"/>
                    <a:pt x="148" y="0"/>
                  </a:cubicBezTo>
                  <a:moveTo>
                    <a:pt x="148" y="0"/>
                  </a:moveTo>
                  <a:cubicBezTo>
                    <a:pt x="148" y="0"/>
                    <a:pt x="148" y="0"/>
                    <a:pt x="148" y="0"/>
                  </a:cubicBezTo>
                  <a:cubicBezTo>
                    <a:pt x="148" y="0"/>
                    <a:pt x="148" y="0"/>
                    <a:pt x="148" y="0"/>
                  </a:cubicBezTo>
                  <a:moveTo>
                    <a:pt x="147" y="0"/>
                  </a:moveTo>
                  <a:cubicBezTo>
                    <a:pt x="147" y="0"/>
                    <a:pt x="147" y="0"/>
                    <a:pt x="146" y="0"/>
                  </a:cubicBezTo>
                  <a:cubicBezTo>
                    <a:pt x="147" y="0"/>
                    <a:pt x="147" y="0"/>
                    <a:pt x="147" y="0"/>
                  </a:cubicBezTo>
                  <a:moveTo>
                    <a:pt x="147" y="0"/>
                  </a:moveTo>
                  <a:cubicBezTo>
                    <a:pt x="147" y="0"/>
                    <a:pt x="147" y="0"/>
                    <a:pt x="147" y="0"/>
                  </a:cubicBezTo>
                  <a:cubicBezTo>
                    <a:pt x="147" y="0"/>
                    <a:pt x="147" y="0"/>
                    <a:pt x="147" y="0"/>
                  </a:cubicBezTo>
                  <a:moveTo>
                    <a:pt x="148" y="0"/>
                  </a:moveTo>
                  <a:cubicBezTo>
                    <a:pt x="148" y="0"/>
                    <a:pt x="148" y="0"/>
                    <a:pt x="148" y="0"/>
                  </a:cubicBezTo>
                  <a:cubicBezTo>
                    <a:pt x="148" y="0"/>
                    <a:pt x="148" y="0"/>
                    <a:pt x="148" y="0"/>
                  </a:cubicBezTo>
                  <a:moveTo>
                    <a:pt x="147" y="0"/>
                  </a:moveTo>
                  <a:cubicBezTo>
                    <a:pt x="147" y="0"/>
                    <a:pt x="147" y="0"/>
                    <a:pt x="147" y="0"/>
                  </a:cubicBezTo>
                  <a:cubicBezTo>
                    <a:pt x="147" y="0"/>
                    <a:pt x="147" y="0"/>
                    <a:pt x="147" y="0"/>
                  </a:cubicBezTo>
                  <a:moveTo>
                    <a:pt x="148" y="0"/>
                  </a:moveTo>
                  <a:cubicBezTo>
                    <a:pt x="148" y="0"/>
                    <a:pt x="148" y="0"/>
                    <a:pt x="148" y="0"/>
                  </a:cubicBezTo>
                  <a:cubicBezTo>
                    <a:pt x="148" y="0"/>
                    <a:pt x="148" y="0"/>
                    <a:pt x="148" y="0"/>
                  </a:cubicBezTo>
                  <a:moveTo>
                    <a:pt x="147" y="0"/>
                  </a:moveTo>
                  <a:cubicBezTo>
                    <a:pt x="147" y="0"/>
                    <a:pt x="147" y="0"/>
                    <a:pt x="147" y="0"/>
                  </a:cubicBezTo>
                  <a:cubicBezTo>
                    <a:pt x="147" y="0"/>
                    <a:pt x="147" y="0"/>
                    <a:pt x="147" y="0"/>
                  </a:cubicBezTo>
                  <a:cubicBezTo>
                    <a:pt x="147" y="0"/>
                    <a:pt x="148" y="0"/>
                    <a:pt x="148" y="0"/>
                  </a:cubicBezTo>
                  <a:cubicBezTo>
                    <a:pt x="148" y="0"/>
                    <a:pt x="147" y="0"/>
                    <a:pt x="147" y="0"/>
                  </a:cubicBezTo>
                </a:path>
              </a:pathLst>
            </a:custGeom>
            <a:solidFill>
              <a:srgbClr val="B0BB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89" name="Freeform 64"/>
            <p:cNvSpPr>
              <a:spLocks/>
            </p:cNvSpPr>
            <p:nvPr/>
          </p:nvSpPr>
          <p:spPr bwMode="auto">
            <a:xfrm>
              <a:off x="3880500" y="2416292"/>
              <a:ext cx="66583" cy="157279"/>
            </a:xfrm>
            <a:custGeom>
              <a:avLst/>
              <a:gdLst>
                <a:gd name="T0" fmla="*/ 21 w 21"/>
                <a:gd name="T1" fmla="*/ 0 h 48"/>
                <a:gd name="T2" fmla="*/ 21 w 21"/>
                <a:gd name="T3" fmla="*/ 0 h 48"/>
                <a:gd name="T4" fmla="*/ 0 w 21"/>
                <a:gd name="T5" fmla="*/ 48 h 48"/>
                <a:gd name="T6" fmla="*/ 0 w 21"/>
                <a:gd name="T7" fmla="*/ 48 h 48"/>
                <a:gd name="T8" fmla="*/ 21 w 21"/>
                <a:gd name="T9" fmla="*/ 0 h 48"/>
              </a:gdLst>
              <a:ahLst/>
              <a:cxnLst>
                <a:cxn ang="0">
                  <a:pos x="T0" y="T1"/>
                </a:cxn>
                <a:cxn ang="0">
                  <a:pos x="T2" y="T3"/>
                </a:cxn>
                <a:cxn ang="0">
                  <a:pos x="T4" y="T5"/>
                </a:cxn>
                <a:cxn ang="0">
                  <a:pos x="T6" y="T7"/>
                </a:cxn>
                <a:cxn ang="0">
                  <a:pos x="T8" y="T9"/>
                </a:cxn>
              </a:cxnLst>
              <a:rect l="0" t="0" r="r" b="b"/>
              <a:pathLst>
                <a:path w="21" h="48">
                  <a:moveTo>
                    <a:pt x="21" y="0"/>
                  </a:moveTo>
                  <a:cubicBezTo>
                    <a:pt x="21" y="0"/>
                    <a:pt x="21" y="0"/>
                    <a:pt x="21" y="0"/>
                  </a:cubicBezTo>
                  <a:cubicBezTo>
                    <a:pt x="11" y="14"/>
                    <a:pt x="4" y="30"/>
                    <a:pt x="0" y="48"/>
                  </a:cubicBezTo>
                  <a:cubicBezTo>
                    <a:pt x="0" y="48"/>
                    <a:pt x="0" y="48"/>
                    <a:pt x="0" y="48"/>
                  </a:cubicBezTo>
                  <a:cubicBezTo>
                    <a:pt x="4" y="30"/>
                    <a:pt x="11" y="14"/>
                    <a:pt x="21" y="0"/>
                  </a:cubicBezTo>
                </a:path>
              </a:pathLst>
            </a:custGeom>
            <a:solidFill>
              <a:srgbClr val="A958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91" name="Freeform 66"/>
            <p:cNvSpPr>
              <a:spLocks/>
            </p:cNvSpPr>
            <p:nvPr/>
          </p:nvSpPr>
          <p:spPr bwMode="auto">
            <a:xfrm>
              <a:off x="3880500" y="2416292"/>
              <a:ext cx="66583" cy="157279"/>
            </a:xfrm>
            <a:custGeom>
              <a:avLst/>
              <a:gdLst>
                <a:gd name="T0" fmla="*/ 21 w 21"/>
                <a:gd name="T1" fmla="*/ 0 h 48"/>
                <a:gd name="T2" fmla="*/ 21 w 21"/>
                <a:gd name="T3" fmla="*/ 0 h 48"/>
                <a:gd name="T4" fmla="*/ 0 w 21"/>
                <a:gd name="T5" fmla="*/ 48 h 48"/>
                <a:gd name="T6" fmla="*/ 0 w 21"/>
                <a:gd name="T7" fmla="*/ 48 h 48"/>
                <a:gd name="T8" fmla="*/ 21 w 21"/>
                <a:gd name="T9" fmla="*/ 0 h 48"/>
              </a:gdLst>
              <a:ahLst/>
              <a:cxnLst>
                <a:cxn ang="0">
                  <a:pos x="T0" y="T1"/>
                </a:cxn>
                <a:cxn ang="0">
                  <a:pos x="T2" y="T3"/>
                </a:cxn>
                <a:cxn ang="0">
                  <a:pos x="T4" y="T5"/>
                </a:cxn>
                <a:cxn ang="0">
                  <a:pos x="T6" y="T7"/>
                </a:cxn>
                <a:cxn ang="0">
                  <a:pos x="T8" y="T9"/>
                </a:cxn>
              </a:cxnLst>
              <a:rect l="0" t="0" r="r" b="b"/>
              <a:pathLst>
                <a:path w="21" h="48">
                  <a:moveTo>
                    <a:pt x="21" y="0"/>
                  </a:moveTo>
                  <a:cubicBezTo>
                    <a:pt x="21" y="0"/>
                    <a:pt x="21" y="0"/>
                    <a:pt x="21" y="0"/>
                  </a:cubicBezTo>
                  <a:cubicBezTo>
                    <a:pt x="11" y="14"/>
                    <a:pt x="4" y="30"/>
                    <a:pt x="0" y="48"/>
                  </a:cubicBezTo>
                  <a:cubicBezTo>
                    <a:pt x="0" y="48"/>
                    <a:pt x="0" y="48"/>
                    <a:pt x="0" y="48"/>
                  </a:cubicBezTo>
                  <a:cubicBezTo>
                    <a:pt x="4" y="30"/>
                    <a:pt x="12" y="14"/>
                    <a:pt x="21" y="0"/>
                  </a:cubicBezTo>
                </a:path>
              </a:pathLst>
            </a:custGeom>
            <a:solidFill>
              <a:srgbClr val="894D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93" name="Freeform 68"/>
            <p:cNvSpPr>
              <a:spLocks noEditPoints="1"/>
            </p:cNvSpPr>
            <p:nvPr/>
          </p:nvSpPr>
          <p:spPr bwMode="auto">
            <a:xfrm>
              <a:off x="4944788" y="2906316"/>
              <a:ext cx="80109" cy="9630"/>
            </a:xfrm>
            <a:custGeom>
              <a:avLst/>
              <a:gdLst>
                <a:gd name="T0" fmla="*/ 0 w 25"/>
                <a:gd name="T1" fmla="*/ 3 h 3"/>
                <a:gd name="T2" fmla="*/ 0 w 25"/>
                <a:gd name="T3" fmla="*/ 3 h 3"/>
                <a:gd name="T4" fmla="*/ 0 w 25"/>
                <a:gd name="T5" fmla="*/ 3 h 3"/>
                <a:gd name="T6" fmla="*/ 0 w 25"/>
                <a:gd name="T7" fmla="*/ 3 h 3"/>
                <a:gd name="T8" fmla="*/ 0 w 25"/>
                <a:gd name="T9" fmla="*/ 3 h 3"/>
                <a:gd name="T10" fmla="*/ 0 w 25"/>
                <a:gd name="T11" fmla="*/ 3 h 3"/>
                <a:gd name="T12" fmla="*/ 1 w 25"/>
                <a:gd name="T13" fmla="*/ 3 h 3"/>
                <a:gd name="T14" fmla="*/ 0 w 25"/>
                <a:gd name="T15" fmla="*/ 3 h 3"/>
                <a:gd name="T16" fmla="*/ 1 w 25"/>
                <a:gd name="T17" fmla="*/ 3 h 3"/>
                <a:gd name="T18" fmla="*/ 25 w 25"/>
                <a:gd name="T19" fmla="*/ 0 h 3"/>
                <a:gd name="T20" fmla="*/ 1 w 25"/>
                <a:gd name="T21" fmla="*/ 3 h 3"/>
                <a:gd name="T22" fmla="*/ 25 w 25"/>
                <a:gd name="T23" fmla="*/ 0 h 3"/>
                <a:gd name="T24" fmla="*/ 25 w 25"/>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1" y="3"/>
                  </a:moveTo>
                  <a:cubicBezTo>
                    <a:pt x="1" y="3"/>
                    <a:pt x="0" y="3"/>
                    <a:pt x="0" y="3"/>
                  </a:cubicBezTo>
                  <a:cubicBezTo>
                    <a:pt x="0" y="3"/>
                    <a:pt x="1" y="3"/>
                    <a:pt x="1" y="3"/>
                  </a:cubicBezTo>
                  <a:moveTo>
                    <a:pt x="25" y="0"/>
                  </a:moveTo>
                  <a:cubicBezTo>
                    <a:pt x="17" y="0"/>
                    <a:pt x="9" y="1"/>
                    <a:pt x="1" y="3"/>
                  </a:cubicBezTo>
                  <a:cubicBezTo>
                    <a:pt x="9" y="1"/>
                    <a:pt x="17" y="0"/>
                    <a:pt x="25" y="0"/>
                  </a:cubicBezTo>
                  <a:cubicBezTo>
                    <a:pt x="25" y="0"/>
                    <a:pt x="25" y="0"/>
                    <a:pt x="25" y="0"/>
                  </a:cubicBezTo>
                </a:path>
              </a:pathLst>
            </a:custGeom>
            <a:solidFill>
              <a:srgbClr val="97A7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96" name="Freeform 71"/>
            <p:cNvSpPr>
              <a:spLocks/>
            </p:cNvSpPr>
            <p:nvPr/>
          </p:nvSpPr>
          <p:spPr bwMode="auto">
            <a:xfrm>
              <a:off x="4565058" y="2922365"/>
              <a:ext cx="361005" cy="371263"/>
            </a:xfrm>
            <a:custGeom>
              <a:avLst/>
              <a:gdLst>
                <a:gd name="T0" fmla="*/ 113 w 113"/>
                <a:gd name="T1" fmla="*/ 0 h 113"/>
                <a:gd name="T2" fmla="*/ 113 w 113"/>
                <a:gd name="T3" fmla="*/ 0 h 113"/>
                <a:gd name="T4" fmla="*/ 0 w 113"/>
                <a:gd name="T5" fmla="*/ 113 h 113"/>
                <a:gd name="T6" fmla="*/ 0 w 113"/>
                <a:gd name="T7" fmla="*/ 113 h 113"/>
                <a:gd name="T8" fmla="*/ 25 w 113"/>
                <a:gd name="T9" fmla="*/ 101 h 113"/>
                <a:gd name="T10" fmla="*/ 102 w 113"/>
                <a:gd name="T11" fmla="*/ 24 h 113"/>
                <a:gd name="T12" fmla="*/ 113 w 113"/>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13" h="113">
                  <a:moveTo>
                    <a:pt x="113" y="0"/>
                  </a:moveTo>
                  <a:cubicBezTo>
                    <a:pt x="113" y="0"/>
                    <a:pt x="113" y="0"/>
                    <a:pt x="113" y="0"/>
                  </a:cubicBezTo>
                  <a:cubicBezTo>
                    <a:pt x="93" y="52"/>
                    <a:pt x="52" y="93"/>
                    <a:pt x="0" y="113"/>
                  </a:cubicBezTo>
                  <a:cubicBezTo>
                    <a:pt x="0" y="113"/>
                    <a:pt x="0" y="113"/>
                    <a:pt x="0" y="113"/>
                  </a:cubicBezTo>
                  <a:cubicBezTo>
                    <a:pt x="8" y="110"/>
                    <a:pt x="17" y="106"/>
                    <a:pt x="25" y="101"/>
                  </a:cubicBezTo>
                  <a:cubicBezTo>
                    <a:pt x="57" y="84"/>
                    <a:pt x="84" y="57"/>
                    <a:pt x="102" y="24"/>
                  </a:cubicBezTo>
                  <a:cubicBezTo>
                    <a:pt x="106" y="16"/>
                    <a:pt x="110" y="8"/>
                    <a:pt x="113" y="0"/>
                  </a:cubicBezTo>
                </a:path>
              </a:pathLst>
            </a:custGeom>
            <a:solidFill>
              <a:srgbClr val="C5C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97" name="Freeform 72"/>
            <p:cNvSpPr>
              <a:spLocks/>
            </p:cNvSpPr>
            <p:nvPr/>
          </p:nvSpPr>
          <p:spPr bwMode="auto">
            <a:xfrm>
              <a:off x="4679497" y="3041126"/>
              <a:ext cx="300664" cy="309208"/>
            </a:xfrm>
            <a:custGeom>
              <a:avLst/>
              <a:gdLst>
                <a:gd name="T0" fmla="*/ 94 w 94"/>
                <a:gd name="T1" fmla="*/ 0 h 94"/>
                <a:gd name="T2" fmla="*/ 0 w 94"/>
                <a:gd name="T3" fmla="*/ 94 h 94"/>
                <a:gd name="T4" fmla="*/ 0 w 94"/>
                <a:gd name="T5" fmla="*/ 94 h 94"/>
                <a:gd name="T6" fmla="*/ 94 w 94"/>
                <a:gd name="T7" fmla="*/ 0 h 94"/>
                <a:gd name="T8" fmla="*/ 94 w 94"/>
                <a:gd name="T9" fmla="*/ 0 h 94"/>
              </a:gdLst>
              <a:ahLst/>
              <a:cxnLst>
                <a:cxn ang="0">
                  <a:pos x="T0" y="T1"/>
                </a:cxn>
                <a:cxn ang="0">
                  <a:pos x="T2" y="T3"/>
                </a:cxn>
                <a:cxn ang="0">
                  <a:pos x="T4" y="T5"/>
                </a:cxn>
                <a:cxn ang="0">
                  <a:pos x="T6" y="T7"/>
                </a:cxn>
                <a:cxn ang="0">
                  <a:pos x="T8" y="T9"/>
                </a:cxn>
              </a:cxnLst>
              <a:rect l="0" t="0" r="r" b="b"/>
              <a:pathLst>
                <a:path w="94" h="94">
                  <a:moveTo>
                    <a:pt x="94" y="0"/>
                  </a:moveTo>
                  <a:cubicBezTo>
                    <a:pt x="47" y="9"/>
                    <a:pt x="10" y="46"/>
                    <a:pt x="0" y="94"/>
                  </a:cubicBezTo>
                  <a:cubicBezTo>
                    <a:pt x="0" y="94"/>
                    <a:pt x="0" y="94"/>
                    <a:pt x="0" y="94"/>
                  </a:cubicBezTo>
                  <a:cubicBezTo>
                    <a:pt x="10" y="46"/>
                    <a:pt x="47" y="9"/>
                    <a:pt x="94" y="0"/>
                  </a:cubicBezTo>
                  <a:cubicBezTo>
                    <a:pt x="94" y="0"/>
                    <a:pt x="94" y="0"/>
                    <a:pt x="94" y="0"/>
                  </a:cubicBezTo>
                </a:path>
              </a:pathLst>
            </a:custGeom>
            <a:solidFill>
              <a:srgbClr val="2D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sp>
          <p:nvSpPr>
            <p:cNvPr id="113" name="Freeform 88"/>
            <p:cNvSpPr>
              <a:spLocks noEditPoints="1"/>
            </p:cNvSpPr>
            <p:nvPr/>
          </p:nvSpPr>
          <p:spPr bwMode="auto">
            <a:xfrm>
              <a:off x="4037594" y="2524353"/>
              <a:ext cx="600288" cy="312418"/>
            </a:xfrm>
            <a:custGeom>
              <a:avLst/>
              <a:gdLst>
                <a:gd name="T0" fmla="*/ 26 w 188"/>
                <a:gd name="T1" fmla="*/ 37 h 95"/>
                <a:gd name="T2" fmla="*/ 17 w 188"/>
                <a:gd name="T3" fmla="*/ 46 h 95"/>
                <a:gd name="T4" fmla="*/ 20 w 188"/>
                <a:gd name="T5" fmla="*/ 53 h 95"/>
                <a:gd name="T6" fmla="*/ 4 w 188"/>
                <a:gd name="T7" fmla="*/ 78 h 95"/>
                <a:gd name="T8" fmla="*/ 6 w 188"/>
                <a:gd name="T9" fmla="*/ 78 h 95"/>
                <a:gd name="T10" fmla="*/ 16 w 188"/>
                <a:gd name="T11" fmla="*/ 69 h 95"/>
                <a:gd name="T12" fmla="*/ 11 w 188"/>
                <a:gd name="T13" fmla="*/ 95 h 95"/>
                <a:gd name="T14" fmla="*/ 19 w 188"/>
                <a:gd name="T15" fmla="*/ 95 h 95"/>
                <a:gd name="T16" fmla="*/ 26 w 188"/>
                <a:gd name="T17" fmla="*/ 84 h 95"/>
                <a:gd name="T18" fmla="*/ 32 w 188"/>
                <a:gd name="T19" fmla="*/ 95 h 95"/>
                <a:gd name="T20" fmla="*/ 40 w 188"/>
                <a:gd name="T21" fmla="*/ 95 h 95"/>
                <a:gd name="T22" fmla="*/ 35 w 188"/>
                <a:gd name="T23" fmla="*/ 69 h 95"/>
                <a:gd name="T24" fmla="*/ 46 w 188"/>
                <a:gd name="T25" fmla="*/ 78 h 95"/>
                <a:gd name="T26" fmla="*/ 47 w 188"/>
                <a:gd name="T27" fmla="*/ 78 h 95"/>
                <a:gd name="T28" fmla="*/ 31 w 188"/>
                <a:gd name="T29" fmla="*/ 53 h 95"/>
                <a:gd name="T30" fmla="*/ 35 w 188"/>
                <a:gd name="T31" fmla="*/ 46 h 95"/>
                <a:gd name="T32" fmla="*/ 26 w 188"/>
                <a:gd name="T33" fmla="*/ 37 h 95"/>
                <a:gd name="T34" fmla="*/ 163 w 188"/>
                <a:gd name="T35" fmla="*/ 37 h 95"/>
                <a:gd name="T36" fmla="*/ 154 w 188"/>
                <a:gd name="T37" fmla="*/ 46 h 95"/>
                <a:gd name="T38" fmla="*/ 157 w 188"/>
                <a:gd name="T39" fmla="*/ 53 h 95"/>
                <a:gd name="T40" fmla="*/ 141 w 188"/>
                <a:gd name="T41" fmla="*/ 78 h 95"/>
                <a:gd name="T42" fmla="*/ 143 w 188"/>
                <a:gd name="T43" fmla="*/ 78 h 95"/>
                <a:gd name="T44" fmla="*/ 153 w 188"/>
                <a:gd name="T45" fmla="*/ 69 h 95"/>
                <a:gd name="T46" fmla="*/ 148 w 188"/>
                <a:gd name="T47" fmla="*/ 95 h 95"/>
                <a:gd name="T48" fmla="*/ 157 w 188"/>
                <a:gd name="T49" fmla="*/ 95 h 95"/>
                <a:gd name="T50" fmla="*/ 163 w 188"/>
                <a:gd name="T51" fmla="*/ 84 h 95"/>
                <a:gd name="T52" fmla="*/ 169 w 188"/>
                <a:gd name="T53" fmla="*/ 95 h 95"/>
                <a:gd name="T54" fmla="*/ 177 w 188"/>
                <a:gd name="T55" fmla="*/ 95 h 95"/>
                <a:gd name="T56" fmla="*/ 173 w 188"/>
                <a:gd name="T57" fmla="*/ 69 h 95"/>
                <a:gd name="T58" fmla="*/ 183 w 188"/>
                <a:gd name="T59" fmla="*/ 78 h 95"/>
                <a:gd name="T60" fmla="*/ 185 w 188"/>
                <a:gd name="T61" fmla="*/ 78 h 95"/>
                <a:gd name="T62" fmla="*/ 169 w 188"/>
                <a:gd name="T63" fmla="*/ 53 h 95"/>
                <a:gd name="T64" fmla="*/ 172 w 188"/>
                <a:gd name="T65" fmla="*/ 46 h 95"/>
                <a:gd name="T66" fmla="*/ 163 w 188"/>
                <a:gd name="T67" fmla="*/ 37 h 95"/>
                <a:gd name="T68" fmla="*/ 96 w 188"/>
                <a:gd name="T69" fmla="*/ 0 h 95"/>
                <a:gd name="T70" fmla="*/ 81 w 188"/>
                <a:gd name="T71" fmla="*/ 14 h 95"/>
                <a:gd name="T72" fmla="*/ 87 w 188"/>
                <a:gd name="T73" fmla="*/ 26 h 95"/>
                <a:gd name="T74" fmla="*/ 60 w 188"/>
                <a:gd name="T75" fmla="*/ 67 h 95"/>
                <a:gd name="T76" fmla="*/ 63 w 188"/>
                <a:gd name="T77" fmla="*/ 68 h 95"/>
                <a:gd name="T78" fmla="*/ 80 w 188"/>
                <a:gd name="T79" fmla="*/ 53 h 95"/>
                <a:gd name="T80" fmla="*/ 72 w 188"/>
                <a:gd name="T81" fmla="*/ 95 h 95"/>
                <a:gd name="T82" fmla="*/ 86 w 188"/>
                <a:gd name="T83" fmla="*/ 95 h 95"/>
                <a:gd name="T84" fmla="*/ 96 w 188"/>
                <a:gd name="T85" fmla="*/ 78 h 95"/>
                <a:gd name="T86" fmla="*/ 106 w 188"/>
                <a:gd name="T87" fmla="*/ 95 h 95"/>
                <a:gd name="T88" fmla="*/ 119 w 188"/>
                <a:gd name="T89" fmla="*/ 95 h 95"/>
                <a:gd name="T90" fmla="*/ 112 w 188"/>
                <a:gd name="T91" fmla="*/ 53 h 95"/>
                <a:gd name="T92" fmla="*/ 128 w 188"/>
                <a:gd name="T93" fmla="*/ 68 h 95"/>
                <a:gd name="T94" fmla="*/ 131 w 188"/>
                <a:gd name="T95" fmla="*/ 67 h 95"/>
                <a:gd name="T96" fmla="*/ 105 w 188"/>
                <a:gd name="T97" fmla="*/ 26 h 95"/>
                <a:gd name="T98" fmla="*/ 111 w 188"/>
                <a:gd name="T99" fmla="*/ 14 h 95"/>
                <a:gd name="T100" fmla="*/ 96 w 188"/>
                <a:gd name="T10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8" h="95">
                  <a:moveTo>
                    <a:pt x="26" y="37"/>
                  </a:moveTo>
                  <a:cubicBezTo>
                    <a:pt x="21" y="37"/>
                    <a:pt x="17" y="41"/>
                    <a:pt x="17" y="46"/>
                  </a:cubicBezTo>
                  <a:cubicBezTo>
                    <a:pt x="17" y="49"/>
                    <a:pt x="18" y="51"/>
                    <a:pt x="20" y="53"/>
                  </a:cubicBezTo>
                  <a:cubicBezTo>
                    <a:pt x="11" y="56"/>
                    <a:pt x="0" y="74"/>
                    <a:pt x="4" y="78"/>
                  </a:cubicBezTo>
                  <a:cubicBezTo>
                    <a:pt x="4" y="78"/>
                    <a:pt x="5" y="78"/>
                    <a:pt x="6" y="78"/>
                  </a:cubicBezTo>
                  <a:cubicBezTo>
                    <a:pt x="9" y="78"/>
                    <a:pt x="13" y="74"/>
                    <a:pt x="16" y="69"/>
                  </a:cubicBezTo>
                  <a:cubicBezTo>
                    <a:pt x="14" y="78"/>
                    <a:pt x="12" y="87"/>
                    <a:pt x="11" y="95"/>
                  </a:cubicBezTo>
                  <a:cubicBezTo>
                    <a:pt x="19" y="95"/>
                    <a:pt x="19" y="95"/>
                    <a:pt x="19" y="95"/>
                  </a:cubicBezTo>
                  <a:cubicBezTo>
                    <a:pt x="20" y="91"/>
                    <a:pt x="22" y="84"/>
                    <a:pt x="26" y="84"/>
                  </a:cubicBezTo>
                  <a:cubicBezTo>
                    <a:pt x="29" y="84"/>
                    <a:pt x="32" y="91"/>
                    <a:pt x="32" y="95"/>
                  </a:cubicBezTo>
                  <a:cubicBezTo>
                    <a:pt x="40" y="95"/>
                    <a:pt x="40" y="95"/>
                    <a:pt x="40" y="95"/>
                  </a:cubicBezTo>
                  <a:cubicBezTo>
                    <a:pt x="39" y="87"/>
                    <a:pt x="38" y="78"/>
                    <a:pt x="35" y="69"/>
                  </a:cubicBezTo>
                  <a:cubicBezTo>
                    <a:pt x="39" y="74"/>
                    <a:pt x="43" y="78"/>
                    <a:pt x="46" y="78"/>
                  </a:cubicBezTo>
                  <a:cubicBezTo>
                    <a:pt x="46" y="78"/>
                    <a:pt x="47" y="78"/>
                    <a:pt x="47" y="78"/>
                  </a:cubicBezTo>
                  <a:cubicBezTo>
                    <a:pt x="51" y="74"/>
                    <a:pt x="41" y="56"/>
                    <a:pt x="31" y="53"/>
                  </a:cubicBezTo>
                  <a:cubicBezTo>
                    <a:pt x="33" y="51"/>
                    <a:pt x="35" y="49"/>
                    <a:pt x="35" y="46"/>
                  </a:cubicBezTo>
                  <a:cubicBezTo>
                    <a:pt x="35" y="41"/>
                    <a:pt x="31" y="37"/>
                    <a:pt x="26" y="37"/>
                  </a:cubicBezTo>
                  <a:moveTo>
                    <a:pt x="163" y="37"/>
                  </a:moveTo>
                  <a:cubicBezTo>
                    <a:pt x="158" y="37"/>
                    <a:pt x="154" y="41"/>
                    <a:pt x="154" y="46"/>
                  </a:cubicBezTo>
                  <a:cubicBezTo>
                    <a:pt x="154" y="49"/>
                    <a:pt x="155" y="51"/>
                    <a:pt x="157" y="53"/>
                  </a:cubicBezTo>
                  <a:cubicBezTo>
                    <a:pt x="148" y="56"/>
                    <a:pt x="138" y="74"/>
                    <a:pt x="141" y="78"/>
                  </a:cubicBezTo>
                  <a:cubicBezTo>
                    <a:pt x="142" y="78"/>
                    <a:pt x="142" y="78"/>
                    <a:pt x="143" y="78"/>
                  </a:cubicBezTo>
                  <a:cubicBezTo>
                    <a:pt x="146" y="78"/>
                    <a:pt x="150" y="74"/>
                    <a:pt x="153" y="69"/>
                  </a:cubicBezTo>
                  <a:cubicBezTo>
                    <a:pt x="151" y="78"/>
                    <a:pt x="149" y="87"/>
                    <a:pt x="148" y="95"/>
                  </a:cubicBezTo>
                  <a:cubicBezTo>
                    <a:pt x="157" y="95"/>
                    <a:pt x="157" y="95"/>
                    <a:pt x="157" y="95"/>
                  </a:cubicBezTo>
                  <a:cubicBezTo>
                    <a:pt x="157" y="91"/>
                    <a:pt x="160" y="84"/>
                    <a:pt x="163" y="84"/>
                  </a:cubicBezTo>
                  <a:cubicBezTo>
                    <a:pt x="166" y="84"/>
                    <a:pt x="169" y="91"/>
                    <a:pt x="169" y="95"/>
                  </a:cubicBezTo>
                  <a:cubicBezTo>
                    <a:pt x="177" y="95"/>
                    <a:pt x="177" y="95"/>
                    <a:pt x="177" y="95"/>
                  </a:cubicBezTo>
                  <a:cubicBezTo>
                    <a:pt x="177" y="87"/>
                    <a:pt x="175" y="78"/>
                    <a:pt x="173" y="69"/>
                  </a:cubicBezTo>
                  <a:cubicBezTo>
                    <a:pt x="176" y="74"/>
                    <a:pt x="180" y="78"/>
                    <a:pt x="183" y="78"/>
                  </a:cubicBezTo>
                  <a:cubicBezTo>
                    <a:pt x="184" y="78"/>
                    <a:pt x="184" y="78"/>
                    <a:pt x="185" y="78"/>
                  </a:cubicBezTo>
                  <a:cubicBezTo>
                    <a:pt x="188" y="74"/>
                    <a:pt x="178" y="56"/>
                    <a:pt x="169" y="53"/>
                  </a:cubicBezTo>
                  <a:cubicBezTo>
                    <a:pt x="171" y="51"/>
                    <a:pt x="172" y="49"/>
                    <a:pt x="172" y="46"/>
                  </a:cubicBezTo>
                  <a:cubicBezTo>
                    <a:pt x="172" y="41"/>
                    <a:pt x="168" y="37"/>
                    <a:pt x="163" y="37"/>
                  </a:cubicBezTo>
                  <a:moveTo>
                    <a:pt x="96" y="0"/>
                  </a:moveTo>
                  <a:cubicBezTo>
                    <a:pt x="88" y="0"/>
                    <a:pt x="81" y="6"/>
                    <a:pt x="81" y="14"/>
                  </a:cubicBezTo>
                  <a:cubicBezTo>
                    <a:pt x="81" y="19"/>
                    <a:pt x="83" y="23"/>
                    <a:pt x="87" y="26"/>
                  </a:cubicBezTo>
                  <a:cubicBezTo>
                    <a:pt x="72" y="31"/>
                    <a:pt x="55" y="61"/>
                    <a:pt x="60" y="67"/>
                  </a:cubicBezTo>
                  <a:cubicBezTo>
                    <a:pt x="61" y="68"/>
                    <a:pt x="62" y="68"/>
                    <a:pt x="63" y="68"/>
                  </a:cubicBezTo>
                  <a:cubicBezTo>
                    <a:pt x="68" y="68"/>
                    <a:pt x="75" y="60"/>
                    <a:pt x="80" y="53"/>
                  </a:cubicBezTo>
                  <a:cubicBezTo>
                    <a:pt x="76" y="67"/>
                    <a:pt x="74" y="82"/>
                    <a:pt x="72" y="95"/>
                  </a:cubicBezTo>
                  <a:cubicBezTo>
                    <a:pt x="86" y="95"/>
                    <a:pt x="86" y="95"/>
                    <a:pt x="86" y="95"/>
                  </a:cubicBezTo>
                  <a:cubicBezTo>
                    <a:pt x="86" y="88"/>
                    <a:pt x="91" y="78"/>
                    <a:pt x="96" y="78"/>
                  </a:cubicBezTo>
                  <a:cubicBezTo>
                    <a:pt x="101" y="78"/>
                    <a:pt x="106" y="88"/>
                    <a:pt x="106" y="95"/>
                  </a:cubicBezTo>
                  <a:cubicBezTo>
                    <a:pt x="119" y="95"/>
                    <a:pt x="119" y="95"/>
                    <a:pt x="119" y="95"/>
                  </a:cubicBezTo>
                  <a:cubicBezTo>
                    <a:pt x="118" y="82"/>
                    <a:pt x="115" y="67"/>
                    <a:pt x="112" y="53"/>
                  </a:cubicBezTo>
                  <a:cubicBezTo>
                    <a:pt x="117" y="60"/>
                    <a:pt x="124" y="68"/>
                    <a:pt x="128" y="68"/>
                  </a:cubicBezTo>
                  <a:cubicBezTo>
                    <a:pt x="130" y="68"/>
                    <a:pt x="131" y="68"/>
                    <a:pt x="131" y="67"/>
                  </a:cubicBezTo>
                  <a:cubicBezTo>
                    <a:pt x="137" y="61"/>
                    <a:pt x="120" y="31"/>
                    <a:pt x="105" y="26"/>
                  </a:cubicBezTo>
                  <a:cubicBezTo>
                    <a:pt x="108" y="23"/>
                    <a:pt x="111" y="19"/>
                    <a:pt x="111" y="14"/>
                  </a:cubicBezTo>
                  <a:cubicBezTo>
                    <a:pt x="111" y="6"/>
                    <a:pt x="104" y="0"/>
                    <a:pt x="96" y="0"/>
                  </a:cubicBezTo>
                </a:path>
              </a:pathLst>
            </a:custGeom>
            <a:solidFill>
              <a:schemeClr val="bg1"/>
            </a:solidFill>
            <a:ln>
              <a:noFill/>
            </a:ln>
          </p:spPr>
          <p:txBody>
            <a:bodyPr vert="horz" wrap="square" lIns="91416" tIns="45708" rIns="91416" bIns="45708" numCol="1" anchor="t" anchorCtr="0" compatLnSpc="1">
              <a:prstTxWarp prst="textNoShape">
                <a:avLst/>
              </a:prstTxWarp>
            </a:bodyPr>
            <a:lstStyle/>
            <a:p>
              <a:endParaRPr lang="zh-CN" altLang="en-US" sz="2800">
                <a:solidFill>
                  <a:schemeClr val="tx1">
                    <a:lumMod val="50000"/>
                  </a:schemeClr>
                </a:solidFill>
              </a:endParaRPr>
            </a:p>
          </p:txBody>
        </p:sp>
      </p:grpSp>
      <p:sp>
        <p:nvSpPr>
          <p:cNvPr id="131" name="矩形 9"/>
          <p:cNvSpPr/>
          <p:nvPr/>
        </p:nvSpPr>
        <p:spPr>
          <a:xfrm>
            <a:off x="6899880" y="1939319"/>
            <a:ext cx="3127636" cy="767390"/>
          </a:xfrm>
          <a:prstGeom prst="rect">
            <a:avLst/>
          </a:prstGeom>
        </p:spPr>
        <p:txBody>
          <a:bodyPr wrap="square">
            <a:spAutoFit/>
          </a:bodyPr>
          <a:lstStyle/>
          <a:p>
            <a:pPr>
              <a:lnSpc>
                <a:spcPct val="114000"/>
              </a:lnSpc>
            </a:pPr>
            <a:r>
              <a:rPr lang="en-US" altLang="zh-CN" sz="2000" dirty="0">
                <a:solidFill>
                  <a:schemeClr val="tx1">
                    <a:lumMod val="50000"/>
                    <a:lumOff val="50000"/>
                  </a:schemeClr>
                </a:solidFill>
                <a:latin typeface="微软雅黑" pitchFamily="34" charset="-122"/>
                <a:ea typeface="微软雅黑" pitchFamily="34" charset="-122"/>
              </a:rPr>
              <a:t>4.</a:t>
            </a:r>
            <a:r>
              <a:rPr lang="zh-CN" altLang="en-US" sz="2000" dirty="0">
                <a:solidFill>
                  <a:schemeClr val="tx1">
                    <a:lumMod val="50000"/>
                    <a:lumOff val="50000"/>
                  </a:schemeClr>
                </a:solidFill>
                <a:latin typeface="微软雅黑" pitchFamily="34" charset="-122"/>
                <a:ea typeface="微软雅黑" pitchFamily="34" charset="-122"/>
              </a:rPr>
              <a:t>测试应从“小规模”开始，逐步转向“大规模”。</a:t>
            </a:r>
          </a:p>
        </p:txBody>
      </p:sp>
      <p:sp>
        <p:nvSpPr>
          <p:cNvPr id="134" name="矩形 9"/>
          <p:cNvSpPr/>
          <p:nvPr/>
        </p:nvSpPr>
        <p:spPr>
          <a:xfrm>
            <a:off x="1724065" y="1568110"/>
            <a:ext cx="2781514" cy="767390"/>
          </a:xfrm>
          <a:prstGeom prst="rect">
            <a:avLst/>
          </a:prstGeom>
        </p:spPr>
        <p:txBody>
          <a:bodyPr wrap="square">
            <a:spAutoFit/>
          </a:bodyPr>
          <a:lstStyle/>
          <a:p>
            <a:pPr algn="r">
              <a:lnSpc>
                <a:spcPct val="114000"/>
              </a:lnSpc>
            </a:pPr>
            <a:r>
              <a:rPr lang="en-US" altLang="zh-CN" sz="2000" dirty="0">
                <a:solidFill>
                  <a:schemeClr val="tx1">
                    <a:lumMod val="50000"/>
                    <a:lumOff val="50000"/>
                  </a:schemeClr>
                </a:solidFill>
                <a:latin typeface="微软雅黑" pitchFamily="34" charset="-122"/>
                <a:ea typeface="微软雅黑" pitchFamily="34" charset="-122"/>
              </a:rPr>
              <a:t>1.</a:t>
            </a:r>
            <a:r>
              <a:rPr lang="zh-CN" altLang="en-US" sz="2000" dirty="0">
                <a:solidFill>
                  <a:schemeClr val="tx1">
                    <a:lumMod val="50000"/>
                    <a:lumOff val="50000"/>
                  </a:schemeClr>
                </a:solidFill>
                <a:latin typeface="微软雅黑" pitchFamily="34" charset="-122"/>
                <a:ea typeface="微软雅黑" pitchFamily="34" charset="-122"/>
              </a:rPr>
              <a:t>所有的测试都应可追溯到客户需求。</a:t>
            </a:r>
          </a:p>
        </p:txBody>
      </p:sp>
      <p:sp>
        <p:nvSpPr>
          <p:cNvPr id="137" name="矩形 9"/>
          <p:cNvSpPr/>
          <p:nvPr/>
        </p:nvSpPr>
        <p:spPr>
          <a:xfrm>
            <a:off x="1727763" y="4969190"/>
            <a:ext cx="3127636" cy="1118255"/>
          </a:xfrm>
          <a:prstGeom prst="rect">
            <a:avLst/>
          </a:prstGeom>
        </p:spPr>
        <p:txBody>
          <a:bodyPr wrap="square">
            <a:spAutoFit/>
          </a:bodyPr>
          <a:lstStyle/>
          <a:p>
            <a:pPr>
              <a:lnSpc>
                <a:spcPct val="114000"/>
              </a:lnSpc>
            </a:pPr>
            <a:r>
              <a:rPr lang="en-US" altLang="zh-CN" sz="2000" dirty="0">
                <a:solidFill>
                  <a:schemeClr val="tx1">
                    <a:lumMod val="50000"/>
                    <a:lumOff val="50000"/>
                  </a:schemeClr>
                </a:solidFill>
                <a:latin typeface="微软雅黑" pitchFamily="34" charset="-122"/>
                <a:ea typeface="微软雅黑" pitchFamily="34" charset="-122"/>
              </a:rPr>
              <a:t>3. Pareto</a:t>
            </a:r>
            <a:r>
              <a:rPr lang="zh-CN" altLang="en-US" sz="2000" dirty="0">
                <a:solidFill>
                  <a:schemeClr val="tx1">
                    <a:lumMod val="50000"/>
                    <a:lumOff val="50000"/>
                  </a:schemeClr>
                </a:solidFill>
                <a:latin typeface="微软雅黑" pitchFamily="34" charset="-122"/>
                <a:ea typeface="微软雅黑" pitchFamily="34" charset="-122"/>
              </a:rPr>
              <a:t>原则：测试中发现的</a:t>
            </a:r>
            <a:r>
              <a:rPr lang="en-US" altLang="zh-CN" sz="2000" dirty="0">
                <a:solidFill>
                  <a:schemeClr val="tx1">
                    <a:lumMod val="50000"/>
                    <a:lumOff val="50000"/>
                  </a:schemeClr>
                </a:solidFill>
                <a:latin typeface="微软雅黑" pitchFamily="34" charset="-122"/>
                <a:ea typeface="微软雅黑" pitchFamily="34" charset="-122"/>
              </a:rPr>
              <a:t>80%</a:t>
            </a:r>
            <a:r>
              <a:rPr lang="zh-CN" altLang="en-US" sz="2000" dirty="0">
                <a:solidFill>
                  <a:schemeClr val="tx1">
                    <a:lumMod val="50000"/>
                    <a:lumOff val="50000"/>
                  </a:schemeClr>
                </a:solidFill>
                <a:latin typeface="微软雅黑" pitchFamily="34" charset="-122"/>
                <a:ea typeface="微软雅黑" pitchFamily="34" charset="-122"/>
              </a:rPr>
              <a:t>的错误可能来自于</a:t>
            </a:r>
            <a:r>
              <a:rPr lang="en-US" altLang="zh-CN" sz="2000" dirty="0">
                <a:solidFill>
                  <a:schemeClr val="tx1">
                    <a:lumMod val="50000"/>
                    <a:lumOff val="50000"/>
                  </a:schemeClr>
                </a:solidFill>
                <a:latin typeface="微软雅黑" pitchFamily="34" charset="-122"/>
                <a:ea typeface="微软雅黑" pitchFamily="34" charset="-122"/>
              </a:rPr>
              <a:t>20%</a:t>
            </a:r>
            <a:r>
              <a:rPr lang="zh-CN" altLang="en-US" sz="2000" dirty="0">
                <a:solidFill>
                  <a:schemeClr val="tx1">
                    <a:lumMod val="50000"/>
                    <a:lumOff val="50000"/>
                  </a:schemeClr>
                </a:solidFill>
                <a:latin typeface="微软雅黑" pitchFamily="34" charset="-122"/>
                <a:ea typeface="微软雅黑" pitchFamily="34" charset="-122"/>
              </a:rPr>
              <a:t>的程序代码。</a:t>
            </a:r>
          </a:p>
        </p:txBody>
      </p:sp>
      <p:sp>
        <p:nvSpPr>
          <p:cNvPr id="140" name="矩形 9"/>
          <p:cNvSpPr/>
          <p:nvPr/>
        </p:nvSpPr>
        <p:spPr>
          <a:xfrm>
            <a:off x="8501311" y="3553361"/>
            <a:ext cx="3127636" cy="416524"/>
          </a:xfrm>
          <a:prstGeom prst="rect">
            <a:avLst/>
          </a:prstGeom>
        </p:spPr>
        <p:txBody>
          <a:bodyPr wrap="square">
            <a:spAutoFit/>
          </a:bodyPr>
          <a:lstStyle/>
          <a:p>
            <a:pPr>
              <a:lnSpc>
                <a:spcPct val="114000"/>
              </a:lnSpc>
            </a:pPr>
            <a:r>
              <a:rPr lang="en-US" altLang="zh-CN" sz="2000" dirty="0">
                <a:solidFill>
                  <a:schemeClr val="tx1">
                    <a:lumMod val="50000"/>
                    <a:lumOff val="50000"/>
                  </a:schemeClr>
                </a:solidFill>
                <a:latin typeface="微软雅黑" pitchFamily="34" charset="-122"/>
                <a:ea typeface="微软雅黑" pitchFamily="34" charset="-122"/>
              </a:rPr>
              <a:t>5.</a:t>
            </a:r>
            <a:r>
              <a:rPr lang="zh-CN" altLang="en-US" sz="2000" dirty="0">
                <a:solidFill>
                  <a:schemeClr val="tx1">
                    <a:lumMod val="50000"/>
                    <a:lumOff val="50000"/>
                  </a:schemeClr>
                </a:solidFill>
                <a:latin typeface="微软雅黑" pitchFamily="34" charset="-122"/>
                <a:ea typeface="微软雅黑" pitchFamily="34" charset="-122"/>
              </a:rPr>
              <a:t>穷举测试是不可能的。</a:t>
            </a:r>
          </a:p>
        </p:txBody>
      </p:sp>
      <p:sp>
        <p:nvSpPr>
          <p:cNvPr id="11" name="文本框 10">
            <a:extLst>
              <a:ext uri="{FF2B5EF4-FFF2-40B4-BE49-F238E27FC236}">
                <a16:creationId xmlns:a16="http://schemas.microsoft.com/office/drawing/2014/main" id="{7FD1965E-E355-4EAC-905C-1E59A42C786E}"/>
              </a:ext>
            </a:extLst>
          </p:cNvPr>
          <p:cNvSpPr txBox="1"/>
          <p:nvPr/>
        </p:nvSpPr>
        <p:spPr>
          <a:xfrm>
            <a:off x="1411637" y="915282"/>
            <a:ext cx="5477796" cy="369332"/>
          </a:xfrm>
          <a:prstGeom prst="rect">
            <a:avLst/>
          </a:prstGeom>
          <a:noFill/>
        </p:spPr>
        <p:txBody>
          <a:bodyPr wrap="square" rtlCol="0">
            <a:spAutoFit/>
          </a:bodyPr>
          <a:lstStyle/>
          <a:p>
            <a:r>
              <a:rPr lang="en-US" altLang="zh-CN" dirty="0"/>
              <a:t>Davis</a:t>
            </a:r>
            <a:r>
              <a:rPr lang="zh-CN" altLang="en-US" dirty="0"/>
              <a:t>提出了一组指导软件测试的基本原则</a:t>
            </a:r>
            <a:r>
              <a:rPr lang="en-US" altLang="zh-CN" dirty="0"/>
              <a:t>:</a:t>
            </a:r>
            <a:endParaRPr lang="zh-CN" altLang="en-US" dirty="0"/>
          </a:p>
        </p:txBody>
      </p:sp>
      <p:sp>
        <p:nvSpPr>
          <p:cNvPr id="60" name="矩形 9">
            <a:extLst>
              <a:ext uri="{FF2B5EF4-FFF2-40B4-BE49-F238E27FC236}">
                <a16:creationId xmlns:a16="http://schemas.microsoft.com/office/drawing/2014/main" id="{63B40866-3B0F-4BA2-B235-563AD76DB8AF}"/>
              </a:ext>
            </a:extLst>
          </p:cNvPr>
          <p:cNvSpPr/>
          <p:nvPr/>
        </p:nvSpPr>
        <p:spPr>
          <a:xfrm>
            <a:off x="151465" y="3267437"/>
            <a:ext cx="3127636" cy="767390"/>
          </a:xfrm>
          <a:prstGeom prst="rect">
            <a:avLst/>
          </a:prstGeom>
        </p:spPr>
        <p:txBody>
          <a:bodyPr wrap="square">
            <a:spAutoFit/>
          </a:bodyPr>
          <a:lstStyle/>
          <a:p>
            <a:pPr>
              <a:lnSpc>
                <a:spcPct val="114000"/>
              </a:lnSpc>
            </a:pPr>
            <a:r>
              <a:rPr lang="en-US" altLang="zh-CN" sz="2000" dirty="0">
                <a:solidFill>
                  <a:schemeClr val="tx1">
                    <a:lumMod val="50000"/>
                    <a:lumOff val="50000"/>
                  </a:schemeClr>
                </a:solidFill>
                <a:latin typeface="微软雅黑" pitchFamily="34" charset="-122"/>
                <a:ea typeface="微软雅黑" pitchFamily="34" charset="-122"/>
              </a:rPr>
              <a:t>2.</a:t>
            </a:r>
            <a:r>
              <a:rPr lang="zh-CN" altLang="en-US" sz="2000" dirty="0">
                <a:solidFill>
                  <a:schemeClr val="tx1">
                    <a:lumMod val="50000"/>
                    <a:lumOff val="50000"/>
                  </a:schemeClr>
                </a:solidFill>
                <a:latin typeface="微软雅黑" pitchFamily="34" charset="-122"/>
                <a:ea typeface="微软雅黑" pitchFamily="34" charset="-122"/>
              </a:rPr>
              <a:t>应在测试工作开始前的较长时间就进行测试计划。</a:t>
            </a:r>
          </a:p>
        </p:txBody>
      </p:sp>
      <p:sp>
        <p:nvSpPr>
          <p:cNvPr id="62" name="矩形 9">
            <a:extLst>
              <a:ext uri="{FF2B5EF4-FFF2-40B4-BE49-F238E27FC236}">
                <a16:creationId xmlns:a16="http://schemas.microsoft.com/office/drawing/2014/main" id="{1C9F04C5-02DE-4173-82EE-EE3B82993820}"/>
              </a:ext>
            </a:extLst>
          </p:cNvPr>
          <p:cNvSpPr/>
          <p:nvPr/>
        </p:nvSpPr>
        <p:spPr>
          <a:xfrm>
            <a:off x="6673513" y="5042065"/>
            <a:ext cx="3127636" cy="1118255"/>
          </a:xfrm>
          <a:prstGeom prst="rect">
            <a:avLst/>
          </a:prstGeom>
        </p:spPr>
        <p:txBody>
          <a:bodyPr wrap="square">
            <a:spAutoFit/>
          </a:bodyPr>
          <a:lstStyle/>
          <a:p>
            <a:pPr>
              <a:lnSpc>
                <a:spcPct val="114000"/>
              </a:lnSpc>
            </a:pPr>
            <a:r>
              <a:rPr lang="en-US" altLang="zh-CN" sz="2000" dirty="0">
                <a:solidFill>
                  <a:schemeClr val="tx1">
                    <a:lumMod val="50000"/>
                    <a:lumOff val="50000"/>
                  </a:schemeClr>
                </a:solidFill>
                <a:latin typeface="微软雅黑" pitchFamily="34" charset="-122"/>
                <a:ea typeface="微软雅黑" pitchFamily="34" charset="-122"/>
              </a:rPr>
              <a:t>6.</a:t>
            </a:r>
            <a:r>
              <a:rPr lang="zh-CN" altLang="en-US" sz="2000" dirty="0">
                <a:solidFill>
                  <a:schemeClr val="tx1">
                    <a:lumMod val="50000"/>
                    <a:lumOff val="50000"/>
                  </a:schemeClr>
                </a:solidFill>
                <a:latin typeface="微软雅黑" pitchFamily="34" charset="-122"/>
                <a:ea typeface="微软雅黑" pitchFamily="34" charset="-122"/>
              </a:rPr>
              <a:t>为达到最有效的测试，应由独立的第三方来承担测试 。</a:t>
            </a:r>
          </a:p>
        </p:txBody>
      </p:sp>
      <p:sp>
        <p:nvSpPr>
          <p:cNvPr id="65" name="标题 10">
            <a:extLst>
              <a:ext uri="{FF2B5EF4-FFF2-40B4-BE49-F238E27FC236}">
                <a16:creationId xmlns:a16="http://schemas.microsoft.com/office/drawing/2014/main" id="{04F7AEB3-FCE1-447A-A736-040763CBB051}"/>
              </a:ext>
            </a:extLst>
          </p:cNvPr>
          <p:cNvSpPr>
            <a:spLocks noGrp="1"/>
          </p:cNvSpPr>
          <p:nvPr>
            <p:ph type="title"/>
          </p:nvPr>
        </p:nvSpPr>
        <p:spPr>
          <a:xfrm>
            <a:off x="1415713" y="381168"/>
            <a:ext cx="10515600" cy="356770"/>
          </a:xfrm>
        </p:spPr>
        <p:txBody>
          <a:bodyPr>
            <a:normAutofit fontScale="90000"/>
          </a:bodyPr>
          <a:lstStyle/>
          <a:p>
            <a:r>
              <a:rPr lang="en-US" altLang="zh-CN" dirty="0"/>
              <a:t>7.2.2</a:t>
            </a:r>
            <a:r>
              <a:rPr lang="zh-CN" altLang="en-US" dirty="0"/>
              <a:t>软件测试准则</a:t>
            </a:r>
          </a:p>
        </p:txBody>
      </p:sp>
    </p:spTree>
    <p:extLst>
      <p:ext uri="{BB962C8B-B14F-4D97-AF65-F5344CB8AC3E}">
        <p14:creationId xmlns:p14="http://schemas.microsoft.com/office/powerpoint/2010/main" val="425713741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2"/>
                                          </p:val>
                                        </p:tav>
                                        <p:tav tm="100000">
                                          <p:val>
                                            <p:strVal val="#ppt_x"/>
                                          </p:val>
                                        </p:tav>
                                      </p:tavLst>
                                    </p:anim>
                                    <p:anim calcmode="lin" valueType="num">
                                      <p:cBhvr>
                                        <p:cTn id="8"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gtEl>
                                      </p:cBhvr>
                                    </p:animEffect>
                                  </p:childTnLst>
                                </p:cTn>
                              </p:par>
                            </p:childTnLst>
                          </p:cTn>
                        </p:par>
                        <p:par>
                          <p:cTn id="10" fill="hold">
                            <p:stCondLst>
                              <p:cond delay="1000"/>
                            </p:stCondLst>
                            <p:childTnLst>
                              <p:par>
                                <p:cTn id="11" presetID="29"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ppt_x</p:attrName>
                                        </p:attrNameLst>
                                      </p:cBhvr>
                                      <p:tavLst>
                                        <p:tav tm="0">
                                          <p:val>
                                            <p:strVal val="#ppt_x-.2"/>
                                          </p:val>
                                        </p:tav>
                                        <p:tav tm="100000">
                                          <p:val>
                                            <p:strVal val="#ppt_x"/>
                                          </p:val>
                                        </p:tav>
                                      </p:tavLst>
                                    </p:anim>
                                    <p:anim calcmode="lin" valueType="num">
                                      <p:cBhvr>
                                        <p:cTn id="14"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5" dur="1000"/>
                                        <p:tgtEl>
                                          <p:spTgt spid="6"/>
                                        </p:tgtEl>
                                      </p:cBhvr>
                                    </p:animEffect>
                                  </p:childTnLst>
                                </p:cTn>
                              </p:par>
                            </p:childTnLst>
                          </p:cTn>
                        </p:par>
                        <p:par>
                          <p:cTn id="16" fill="hold">
                            <p:stCondLst>
                              <p:cond delay="2000"/>
                            </p:stCondLst>
                            <p:childTnLst>
                              <p:par>
                                <p:cTn id="17" presetID="29"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ppt_x</p:attrName>
                                        </p:attrNameLst>
                                      </p:cBhvr>
                                      <p:tavLst>
                                        <p:tav tm="0">
                                          <p:val>
                                            <p:strVal val="#ppt_x-.2"/>
                                          </p:val>
                                        </p:tav>
                                        <p:tav tm="100000">
                                          <p:val>
                                            <p:strVal val="#ppt_x"/>
                                          </p:val>
                                        </p:tav>
                                      </p:tavLst>
                                    </p:anim>
                                    <p:anim calcmode="lin" valueType="num">
                                      <p:cBhvr>
                                        <p:cTn id="20"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21" dur="1000"/>
                                        <p:tgtEl>
                                          <p:spTgt spid="5"/>
                                        </p:tgtEl>
                                      </p:cBhvr>
                                    </p:animEffect>
                                  </p:childTnLst>
                                </p:cTn>
                              </p:par>
                            </p:childTnLst>
                          </p:cTn>
                        </p:par>
                        <p:par>
                          <p:cTn id="22" fill="hold">
                            <p:stCondLst>
                              <p:cond delay="3000"/>
                            </p:stCondLst>
                            <p:childTnLst>
                              <p:par>
                                <p:cTn id="23" presetID="29"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1000" fill="hold"/>
                                        <p:tgtEl>
                                          <p:spTgt spid="2"/>
                                        </p:tgtEl>
                                        <p:attrNameLst>
                                          <p:attrName>ppt_x</p:attrName>
                                        </p:attrNameLst>
                                      </p:cBhvr>
                                      <p:tavLst>
                                        <p:tav tm="0">
                                          <p:val>
                                            <p:strVal val="#ppt_x-.2"/>
                                          </p:val>
                                        </p:tav>
                                        <p:tav tm="100000">
                                          <p:val>
                                            <p:strVal val="#ppt_x"/>
                                          </p:val>
                                        </p:tav>
                                      </p:tavLst>
                                    </p:anim>
                                    <p:anim calcmode="lin" valueType="num">
                                      <p:cBhvr>
                                        <p:cTn id="26"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2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2"/>
          <p:cNvSpPr>
            <a:spLocks noChangeArrowheads="1"/>
          </p:cNvSpPr>
          <p:nvPr/>
        </p:nvSpPr>
        <p:spPr bwMode="auto">
          <a:xfrm>
            <a:off x="9784391" y="3838469"/>
            <a:ext cx="923685" cy="2260011"/>
          </a:xfrm>
          <a:prstGeom prst="rect">
            <a:avLst/>
          </a:prstGeom>
          <a:solidFill>
            <a:schemeClr val="accent2"/>
          </a:solidFill>
          <a:ln w="9525">
            <a:noFill/>
            <a:miter lim="800000"/>
            <a:headEnd/>
            <a:tailEnd/>
          </a:ln>
        </p:spPr>
        <p:txBody>
          <a:bodyPr lIns="121880" tIns="60940" rIns="121880" bIns="60940" anchor="ctr"/>
          <a:lstStyle/>
          <a:p>
            <a:pPr algn="ctr"/>
            <a:endParaRPr lang="zh-CN" altLang="en-US" sz="2800" dirty="0">
              <a:solidFill>
                <a:srgbClr val="FFFFFF"/>
              </a:solidFill>
              <a:latin typeface="方正兰亭黑_GBK" pitchFamily="2" charset="-122"/>
              <a:ea typeface="方正兰亭黑_GBK" pitchFamily="2" charset="-122"/>
              <a:sym typeface="方正兰亭黑_GBK" pitchFamily="2" charset="-122"/>
            </a:endParaRPr>
          </a:p>
        </p:txBody>
      </p:sp>
      <p:sp>
        <p:nvSpPr>
          <p:cNvPr id="48" name="矩形 37"/>
          <p:cNvSpPr>
            <a:spLocks noChangeArrowheads="1"/>
          </p:cNvSpPr>
          <p:nvPr/>
        </p:nvSpPr>
        <p:spPr bwMode="auto">
          <a:xfrm>
            <a:off x="4996150" y="3838469"/>
            <a:ext cx="4666035" cy="2260011"/>
          </a:xfrm>
          <a:prstGeom prst="rect">
            <a:avLst/>
          </a:prstGeom>
          <a:solidFill>
            <a:schemeClr val="accent2"/>
          </a:solidFill>
          <a:ln w="9525">
            <a:noFill/>
            <a:miter lim="800000"/>
            <a:headEnd/>
            <a:tailEnd/>
          </a:ln>
        </p:spPr>
        <p:txBody>
          <a:bodyPr lIns="121880" tIns="60940" rIns="121880" bIns="60940" anchor="ctr"/>
          <a:lstStyle/>
          <a:p>
            <a:pPr algn="ctr"/>
            <a:endParaRPr lang="zh-CN" altLang="en-US" sz="2800" dirty="0">
              <a:solidFill>
                <a:srgbClr val="FFFFFF"/>
              </a:solidFill>
              <a:latin typeface="方正兰亭黑_GBK" pitchFamily="2" charset="-122"/>
              <a:ea typeface="方正兰亭黑_GBK" pitchFamily="2" charset="-122"/>
              <a:sym typeface="方正兰亭黑_GBK" pitchFamily="2" charset="-122"/>
            </a:endParaRPr>
          </a:p>
        </p:txBody>
      </p:sp>
      <p:sp>
        <p:nvSpPr>
          <p:cNvPr id="49" name="矩形 46"/>
          <p:cNvSpPr>
            <a:spLocks noChangeAspect="1" noChangeArrowheads="1"/>
          </p:cNvSpPr>
          <p:nvPr/>
        </p:nvSpPr>
        <p:spPr bwMode="auto">
          <a:xfrm>
            <a:off x="1487102" y="3838469"/>
            <a:ext cx="3388431" cy="2260011"/>
          </a:xfrm>
          <a:prstGeom prst="rect">
            <a:avLst/>
          </a:prstGeom>
          <a:blipFill dpi="0" rotWithShape="1">
            <a:blip r:embed="rId3" cstate="print"/>
            <a:srcRect/>
            <a:stretch>
              <a:fillRect/>
            </a:stretch>
          </a:blipFill>
          <a:ln w="9525">
            <a:noFill/>
            <a:miter lim="800000"/>
            <a:headEnd/>
            <a:tailEnd/>
          </a:ln>
        </p:spPr>
        <p:txBody>
          <a:bodyPr lIns="121880" tIns="60940" rIns="121880" bIns="60940" anchor="ctr"/>
          <a:lstStyle/>
          <a:p>
            <a:pPr algn="ctr"/>
            <a:endParaRPr lang="zh-CN" altLang="en-US" sz="2800" dirty="0">
              <a:solidFill>
                <a:srgbClr val="FFFFFF"/>
              </a:solidFill>
              <a:latin typeface="方正兰亭黑_GBK" pitchFamily="2" charset="-122"/>
              <a:ea typeface="方正兰亭黑_GBK" pitchFamily="2" charset="-122"/>
              <a:sym typeface="方正兰亭黑_GBK" pitchFamily="2" charset="-122"/>
            </a:endParaRPr>
          </a:p>
        </p:txBody>
      </p:sp>
      <p:sp>
        <p:nvSpPr>
          <p:cNvPr id="50" name="矩形 47"/>
          <p:cNvSpPr>
            <a:spLocks noChangeAspect="1" noChangeArrowheads="1"/>
          </p:cNvSpPr>
          <p:nvPr/>
        </p:nvSpPr>
        <p:spPr bwMode="auto">
          <a:xfrm>
            <a:off x="3840752" y="1486407"/>
            <a:ext cx="3385256" cy="2258425"/>
          </a:xfrm>
          <a:prstGeom prst="rect">
            <a:avLst/>
          </a:prstGeom>
          <a:blipFill dpi="0" rotWithShape="1">
            <a:blip r:embed="rId4" cstate="print"/>
            <a:srcRect/>
            <a:stretch>
              <a:fillRect/>
            </a:stretch>
          </a:blipFill>
          <a:ln w="9525">
            <a:noFill/>
            <a:miter lim="800000"/>
            <a:headEnd/>
            <a:tailEnd/>
          </a:ln>
        </p:spPr>
        <p:txBody>
          <a:bodyPr lIns="121880" tIns="60940" rIns="121880" bIns="60940" anchor="ctr"/>
          <a:lstStyle/>
          <a:p>
            <a:pPr algn="ctr"/>
            <a:endParaRPr lang="zh-CN" altLang="en-US" sz="2800" dirty="0">
              <a:solidFill>
                <a:srgbClr val="FFFFFF"/>
              </a:solidFill>
              <a:latin typeface="方正兰亭黑_GBK" pitchFamily="2" charset="-122"/>
              <a:ea typeface="方正兰亭黑_GBK" pitchFamily="2" charset="-122"/>
              <a:sym typeface="方正兰亭黑_GBK" pitchFamily="2" charset="-122"/>
            </a:endParaRPr>
          </a:p>
        </p:txBody>
      </p:sp>
      <p:sp>
        <p:nvSpPr>
          <p:cNvPr id="51" name="矩形 1"/>
          <p:cNvSpPr>
            <a:spLocks noChangeArrowheads="1"/>
          </p:cNvSpPr>
          <p:nvPr/>
        </p:nvSpPr>
        <p:spPr bwMode="auto">
          <a:xfrm>
            <a:off x="1487102" y="1484821"/>
            <a:ext cx="2260011" cy="2260011"/>
          </a:xfrm>
          <a:prstGeom prst="rect">
            <a:avLst/>
          </a:prstGeom>
          <a:solidFill>
            <a:schemeClr val="accent3"/>
          </a:solidFill>
          <a:ln w="9525">
            <a:noFill/>
            <a:miter lim="800000"/>
            <a:headEnd/>
            <a:tailEnd/>
          </a:ln>
        </p:spPr>
        <p:txBody>
          <a:bodyPr lIns="121880" tIns="60940" rIns="121880" bIns="60940" anchor="ctr"/>
          <a:lstStyle/>
          <a:p>
            <a:pPr algn="ctr"/>
            <a:endParaRPr lang="zh-CN" altLang="en-US" sz="2800" dirty="0">
              <a:solidFill>
                <a:srgbClr val="FF8607"/>
              </a:solidFill>
              <a:latin typeface="方正兰亭黑_GBK" pitchFamily="2" charset="-122"/>
              <a:ea typeface="方正兰亭黑_GBK" pitchFamily="2" charset="-122"/>
              <a:sym typeface="方正兰亭黑_GBK" pitchFamily="2" charset="-122"/>
            </a:endParaRPr>
          </a:p>
        </p:txBody>
      </p:sp>
      <p:sp>
        <p:nvSpPr>
          <p:cNvPr id="52" name="矩形 59"/>
          <p:cNvSpPr>
            <a:spLocks noChangeAspect="1" noChangeArrowheads="1"/>
          </p:cNvSpPr>
          <p:nvPr/>
        </p:nvSpPr>
        <p:spPr bwMode="auto">
          <a:xfrm>
            <a:off x="7319645" y="1484821"/>
            <a:ext cx="3388429" cy="2260011"/>
          </a:xfrm>
          <a:prstGeom prst="rect">
            <a:avLst/>
          </a:prstGeom>
          <a:blipFill dpi="0" rotWithShape="1">
            <a:blip r:embed="rId5" cstate="print"/>
            <a:srcRect/>
            <a:stretch>
              <a:fillRect/>
            </a:stretch>
          </a:blipFill>
          <a:ln w="9525">
            <a:noFill/>
            <a:miter lim="800000"/>
            <a:headEnd/>
            <a:tailEnd/>
          </a:ln>
        </p:spPr>
        <p:txBody>
          <a:bodyPr lIns="121880" tIns="60940" rIns="121880" bIns="60940" anchor="ctr"/>
          <a:lstStyle/>
          <a:p>
            <a:pPr algn="ctr"/>
            <a:endParaRPr lang="zh-CN" altLang="en-US" sz="2800" dirty="0">
              <a:solidFill>
                <a:srgbClr val="FFFFFF"/>
              </a:solidFill>
              <a:latin typeface="方正兰亭黑_GBK" pitchFamily="2" charset="-122"/>
              <a:ea typeface="方正兰亭黑_GBK" pitchFamily="2" charset="-122"/>
              <a:sym typeface="方正兰亭黑_GBK" pitchFamily="2" charset="-122"/>
            </a:endParaRPr>
          </a:p>
        </p:txBody>
      </p:sp>
      <p:sp>
        <p:nvSpPr>
          <p:cNvPr id="54" name="矩形 57"/>
          <p:cNvSpPr>
            <a:spLocks noChangeArrowheads="1"/>
          </p:cNvSpPr>
          <p:nvPr/>
        </p:nvSpPr>
        <p:spPr bwMode="auto">
          <a:xfrm>
            <a:off x="1483926" y="1527129"/>
            <a:ext cx="2356826" cy="2066807"/>
          </a:xfrm>
          <a:prstGeom prst="rect">
            <a:avLst/>
          </a:prstGeom>
          <a:noFill/>
          <a:ln w="9525">
            <a:noFill/>
            <a:miter lim="800000"/>
            <a:headEnd/>
            <a:tailEnd/>
          </a:ln>
        </p:spPr>
        <p:txBody>
          <a:bodyPr wrap="square" lIns="121880" tIns="60940" rIns="121880" bIns="60940">
            <a:spAutoFit/>
          </a:bodyPr>
          <a:lstStyle/>
          <a:p>
            <a:pPr>
              <a:lnSpc>
                <a:spcPct val="114000"/>
              </a:lnSpc>
            </a:pPr>
            <a:r>
              <a:rPr lang="en-US" altLang="zh-CN" sz="1600" dirty="0">
                <a:solidFill>
                  <a:schemeClr val="bg1"/>
                </a:solidFill>
                <a:latin typeface="微软雅黑" pitchFamily="34" charset="-122"/>
                <a:ea typeface="微软雅黑" pitchFamily="34" charset="-122"/>
              </a:rPr>
              <a:t>1.</a:t>
            </a:r>
            <a:r>
              <a:rPr lang="zh-CN" altLang="en-US" sz="1600" dirty="0">
                <a:solidFill>
                  <a:schemeClr val="bg1"/>
                </a:solidFill>
                <a:latin typeface="微软雅黑" pitchFamily="34" charset="-122"/>
                <a:ea typeface="微软雅黑" pitchFamily="34" charset="-122"/>
              </a:rPr>
              <a:t>在设计测试用例时，应包括合理的输入条件和不合理的输入条件。</a:t>
            </a:r>
            <a:endParaRPr lang="en-US" altLang="zh-CN" sz="1600" dirty="0">
              <a:solidFill>
                <a:schemeClr val="bg1"/>
              </a:solidFill>
              <a:latin typeface="微软雅黑" pitchFamily="34" charset="-122"/>
              <a:ea typeface="微软雅黑" pitchFamily="34" charset="-122"/>
            </a:endParaRPr>
          </a:p>
          <a:p>
            <a:pPr>
              <a:lnSpc>
                <a:spcPct val="114000"/>
              </a:lnSpc>
            </a:pPr>
            <a:r>
              <a:rPr lang="en-US" altLang="zh-CN" sz="1600" dirty="0">
                <a:solidFill>
                  <a:schemeClr val="bg1"/>
                </a:solidFill>
                <a:latin typeface="微软雅黑" pitchFamily="34" charset="-122"/>
                <a:ea typeface="微软雅黑" pitchFamily="34" charset="-122"/>
              </a:rPr>
              <a:t>2.</a:t>
            </a:r>
            <a:r>
              <a:rPr lang="zh-CN" altLang="en-US" sz="1600" dirty="0">
                <a:solidFill>
                  <a:schemeClr val="bg1"/>
                </a:solidFill>
                <a:latin typeface="微软雅黑" pitchFamily="34" charset="-122"/>
                <a:ea typeface="微软雅黑" pitchFamily="34" charset="-122"/>
              </a:rPr>
              <a:t>严格执行测试计划，排除测试的随意性。</a:t>
            </a:r>
            <a:endParaRPr lang="en-US" altLang="zh-CN" sz="1600" dirty="0">
              <a:solidFill>
                <a:schemeClr val="bg1"/>
              </a:solidFill>
              <a:latin typeface="微软雅黑" pitchFamily="34" charset="-122"/>
              <a:ea typeface="微软雅黑" pitchFamily="34" charset="-122"/>
            </a:endParaRPr>
          </a:p>
          <a:p>
            <a:pPr>
              <a:lnSpc>
                <a:spcPct val="114000"/>
              </a:lnSpc>
            </a:pPr>
            <a:r>
              <a:rPr lang="en-US" altLang="zh-CN" sz="1600" dirty="0">
                <a:solidFill>
                  <a:schemeClr val="bg1"/>
                </a:solidFill>
                <a:latin typeface="微软雅黑" pitchFamily="34" charset="-122"/>
                <a:ea typeface="微软雅黑" pitchFamily="34" charset="-122"/>
              </a:rPr>
              <a:t>3.</a:t>
            </a:r>
            <a:r>
              <a:rPr lang="zh-CN" altLang="en-US" sz="1600" dirty="0">
                <a:solidFill>
                  <a:schemeClr val="bg1"/>
                </a:solidFill>
                <a:latin typeface="微软雅黑" pitchFamily="34" charset="-122"/>
                <a:ea typeface="微软雅黑" pitchFamily="34" charset="-122"/>
              </a:rPr>
              <a:t>应当对每一个测试结果做全面检查。</a:t>
            </a:r>
          </a:p>
        </p:txBody>
      </p:sp>
      <p:sp>
        <p:nvSpPr>
          <p:cNvPr id="56" name="矩形 45"/>
          <p:cNvSpPr>
            <a:spLocks noChangeArrowheads="1"/>
          </p:cNvSpPr>
          <p:nvPr/>
        </p:nvSpPr>
        <p:spPr bwMode="auto">
          <a:xfrm>
            <a:off x="4996150" y="3921239"/>
            <a:ext cx="4280372" cy="2066807"/>
          </a:xfrm>
          <a:prstGeom prst="rect">
            <a:avLst/>
          </a:prstGeom>
          <a:noFill/>
          <a:ln w="9525">
            <a:noFill/>
            <a:miter lim="800000"/>
            <a:headEnd/>
            <a:tailEnd/>
          </a:ln>
        </p:spPr>
        <p:txBody>
          <a:bodyPr lIns="121880" tIns="60940" rIns="121880" bIns="60940">
            <a:spAutoFit/>
          </a:bodyPr>
          <a:lstStyle/>
          <a:p>
            <a:pPr>
              <a:lnSpc>
                <a:spcPct val="114000"/>
              </a:lnSpc>
            </a:pPr>
            <a:r>
              <a:rPr lang="en-US" altLang="zh-CN" sz="1600" dirty="0">
                <a:solidFill>
                  <a:schemeClr val="bg1"/>
                </a:solidFill>
                <a:latin typeface="微软雅黑" pitchFamily="34" charset="-122"/>
                <a:ea typeface="微软雅黑" pitchFamily="34" charset="-122"/>
              </a:rPr>
              <a:t>4.</a:t>
            </a:r>
            <a:r>
              <a:rPr lang="zh-CN" altLang="en-US" sz="1600" dirty="0">
                <a:solidFill>
                  <a:schemeClr val="bg1"/>
                </a:solidFill>
                <a:latin typeface="微软雅黑" pitchFamily="34" charset="-122"/>
                <a:ea typeface="微软雅黑" pitchFamily="34" charset="-122"/>
              </a:rPr>
              <a:t>妥善保存测试计划、测试用例、出错统计和最终分析报告，为维护提供方便。</a:t>
            </a:r>
            <a:endParaRPr lang="en-US" altLang="zh-CN" sz="1600" dirty="0">
              <a:solidFill>
                <a:schemeClr val="bg1"/>
              </a:solidFill>
              <a:latin typeface="微软雅黑" pitchFamily="34" charset="-122"/>
              <a:ea typeface="微软雅黑" pitchFamily="34" charset="-122"/>
            </a:endParaRPr>
          </a:p>
          <a:p>
            <a:pPr>
              <a:lnSpc>
                <a:spcPct val="114000"/>
              </a:lnSpc>
            </a:pPr>
            <a:endParaRPr lang="en-US" altLang="zh-CN" sz="1600" dirty="0">
              <a:solidFill>
                <a:schemeClr val="bg1"/>
              </a:solidFill>
              <a:latin typeface="微软雅黑" pitchFamily="34" charset="-122"/>
              <a:ea typeface="微软雅黑" pitchFamily="34" charset="-122"/>
            </a:endParaRPr>
          </a:p>
          <a:p>
            <a:pPr>
              <a:lnSpc>
                <a:spcPct val="114000"/>
              </a:lnSpc>
            </a:pPr>
            <a:r>
              <a:rPr lang="en-US" altLang="zh-CN" sz="1600" dirty="0">
                <a:solidFill>
                  <a:schemeClr val="bg1"/>
                </a:solidFill>
                <a:latin typeface="微软雅黑" pitchFamily="34" charset="-122"/>
                <a:ea typeface="微软雅黑" pitchFamily="34" charset="-122"/>
              </a:rPr>
              <a:t>5.</a:t>
            </a:r>
            <a:r>
              <a:rPr lang="zh-CN" altLang="en-US" sz="1600" dirty="0">
                <a:solidFill>
                  <a:schemeClr val="bg1"/>
                </a:solidFill>
                <a:latin typeface="微软雅黑" pitchFamily="34" charset="-122"/>
                <a:ea typeface="微软雅黑" pitchFamily="34" charset="-122"/>
              </a:rPr>
              <a:t>检查程序是否做了应做的事仅是成功的一半，另一半是检查程序是否做了不该做的事。</a:t>
            </a:r>
            <a:endParaRPr lang="en-US" altLang="zh-CN" sz="1600" dirty="0">
              <a:solidFill>
                <a:schemeClr val="bg1"/>
              </a:solidFill>
              <a:latin typeface="微软雅黑" pitchFamily="34" charset="-122"/>
              <a:ea typeface="微软雅黑" pitchFamily="34" charset="-122"/>
            </a:endParaRPr>
          </a:p>
          <a:p>
            <a:pPr>
              <a:lnSpc>
                <a:spcPct val="114000"/>
              </a:lnSpc>
            </a:pPr>
            <a:endParaRPr lang="en-US" altLang="zh-CN" sz="1600" dirty="0">
              <a:solidFill>
                <a:schemeClr val="bg1"/>
              </a:solidFill>
              <a:latin typeface="微软雅黑" pitchFamily="34" charset="-122"/>
              <a:ea typeface="微软雅黑" pitchFamily="34" charset="-122"/>
            </a:endParaRPr>
          </a:p>
          <a:p>
            <a:pPr>
              <a:lnSpc>
                <a:spcPct val="114000"/>
              </a:lnSpc>
            </a:pPr>
            <a:r>
              <a:rPr lang="en-US" altLang="zh-CN" sz="1600" dirty="0">
                <a:solidFill>
                  <a:schemeClr val="bg1"/>
                </a:solidFill>
                <a:latin typeface="微软雅黑" pitchFamily="34" charset="-122"/>
                <a:ea typeface="微软雅黑" pitchFamily="34" charset="-122"/>
              </a:rPr>
              <a:t>6.</a:t>
            </a:r>
            <a:r>
              <a:rPr lang="zh-CN" altLang="en-US" sz="1600" dirty="0">
                <a:solidFill>
                  <a:schemeClr val="bg1"/>
                </a:solidFill>
                <a:latin typeface="微软雅黑" pitchFamily="34" charset="-122"/>
                <a:ea typeface="微软雅黑" pitchFamily="34" charset="-122"/>
              </a:rPr>
              <a:t>在规划测试时不要设想程序中不会查出错误。</a:t>
            </a:r>
          </a:p>
        </p:txBody>
      </p:sp>
      <p:sp>
        <p:nvSpPr>
          <p:cNvPr id="2" name="文本框 1">
            <a:extLst>
              <a:ext uri="{FF2B5EF4-FFF2-40B4-BE49-F238E27FC236}">
                <a16:creationId xmlns:a16="http://schemas.microsoft.com/office/drawing/2014/main" id="{DDBEE9EC-209A-474D-8FF1-5AFED36A1F9C}"/>
              </a:ext>
            </a:extLst>
          </p:cNvPr>
          <p:cNvSpPr txBox="1"/>
          <p:nvPr/>
        </p:nvSpPr>
        <p:spPr>
          <a:xfrm>
            <a:off x="1415713" y="845548"/>
            <a:ext cx="3237299" cy="380258"/>
          </a:xfrm>
          <a:prstGeom prst="rect">
            <a:avLst/>
          </a:prstGeom>
          <a:noFill/>
        </p:spPr>
        <p:txBody>
          <a:bodyPr wrap="square" rtlCol="0">
            <a:spAutoFit/>
          </a:bodyPr>
          <a:lstStyle/>
          <a:p>
            <a:r>
              <a:rPr lang="zh-CN" altLang="en-US" dirty="0"/>
              <a:t>其他测试原则：</a:t>
            </a:r>
          </a:p>
        </p:txBody>
      </p:sp>
      <p:sp>
        <p:nvSpPr>
          <p:cNvPr id="18" name="标题 10">
            <a:extLst>
              <a:ext uri="{FF2B5EF4-FFF2-40B4-BE49-F238E27FC236}">
                <a16:creationId xmlns:a16="http://schemas.microsoft.com/office/drawing/2014/main" id="{97F776FC-DF3D-4763-98FD-BD1CFC71FF53}"/>
              </a:ext>
            </a:extLst>
          </p:cNvPr>
          <p:cNvSpPr>
            <a:spLocks noGrp="1"/>
          </p:cNvSpPr>
          <p:nvPr>
            <p:ph type="title"/>
          </p:nvPr>
        </p:nvSpPr>
        <p:spPr>
          <a:xfrm>
            <a:off x="1415713" y="381168"/>
            <a:ext cx="10515600" cy="356770"/>
          </a:xfrm>
        </p:spPr>
        <p:txBody>
          <a:bodyPr>
            <a:normAutofit fontScale="90000"/>
          </a:bodyPr>
          <a:lstStyle/>
          <a:p>
            <a:r>
              <a:rPr lang="en-US" altLang="zh-CN" dirty="0"/>
              <a:t>7.2.2</a:t>
            </a:r>
            <a:r>
              <a:rPr lang="zh-CN" altLang="en-US" dirty="0"/>
              <a:t>软件测试准则</a:t>
            </a:r>
          </a:p>
        </p:txBody>
      </p:sp>
    </p:spTree>
    <p:extLst>
      <p:ext uri="{BB962C8B-B14F-4D97-AF65-F5344CB8AC3E}">
        <p14:creationId xmlns:p14="http://schemas.microsoft.com/office/powerpoint/2010/main" val="3361269416"/>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ppt_x</p:attrName>
                                        </p:attrNameLst>
                                      </p:cBhvr>
                                      <p:tavLst>
                                        <p:tav tm="0">
                                          <p:val>
                                            <p:strVal val="0-#ppt_w/2"/>
                                          </p:val>
                                        </p:tav>
                                        <p:tav tm="100000">
                                          <p:val>
                                            <p:strVal val="#ppt_x"/>
                                          </p:val>
                                        </p:tav>
                                      </p:tavLst>
                                    </p:anim>
                                    <p:anim calcmode="lin" valueType="num">
                                      <p:cBhvr>
                                        <p:cTn id="8" dur="50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500" fill="hold"/>
                                        <p:tgtEl>
                                          <p:spTgt spid="50"/>
                                        </p:tgtEl>
                                        <p:attrNameLst>
                                          <p:attrName>ppt_x</p:attrName>
                                        </p:attrNameLst>
                                      </p:cBhvr>
                                      <p:tavLst>
                                        <p:tav tm="0">
                                          <p:val>
                                            <p:strVal val="0-#ppt_w/2"/>
                                          </p:val>
                                        </p:tav>
                                        <p:tav tm="100000">
                                          <p:val>
                                            <p:strVal val="#ppt_x"/>
                                          </p:val>
                                        </p:tav>
                                      </p:tavLst>
                                    </p:anim>
                                    <p:anim calcmode="lin" valueType="num">
                                      <p:cBhvr>
                                        <p:cTn id="13" dur="500" fill="hold"/>
                                        <p:tgtEl>
                                          <p:spTgt spid="5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 calcmode="lin" valueType="num">
                                      <p:cBhvr>
                                        <p:cTn id="17" dur="500" fill="hold"/>
                                        <p:tgtEl>
                                          <p:spTgt spid="52"/>
                                        </p:tgtEl>
                                        <p:attrNameLst>
                                          <p:attrName>ppt_x</p:attrName>
                                        </p:attrNameLst>
                                      </p:cBhvr>
                                      <p:tavLst>
                                        <p:tav tm="0">
                                          <p:val>
                                            <p:strVal val="1+#ppt_w/2"/>
                                          </p:val>
                                        </p:tav>
                                        <p:tav tm="100000">
                                          <p:val>
                                            <p:strVal val="#ppt_x"/>
                                          </p:val>
                                        </p:tav>
                                      </p:tavLst>
                                    </p:anim>
                                    <p:anim calcmode="lin" valueType="num">
                                      <p:cBhvr>
                                        <p:cTn id="18" dur="500" fill="hold"/>
                                        <p:tgtEl>
                                          <p:spTgt spid="5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00" fill="hold"/>
                                        <p:tgtEl>
                                          <p:spTgt spid="49"/>
                                        </p:tgtEl>
                                        <p:attrNameLst>
                                          <p:attrName>ppt_x</p:attrName>
                                        </p:attrNameLst>
                                      </p:cBhvr>
                                      <p:tavLst>
                                        <p:tav tm="0">
                                          <p:val>
                                            <p:strVal val="0-#ppt_w/2"/>
                                          </p:val>
                                        </p:tav>
                                        <p:tav tm="100000">
                                          <p:val>
                                            <p:strVal val="#ppt_x"/>
                                          </p:val>
                                        </p:tav>
                                      </p:tavLst>
                                    </p:anim>
                                    <p:anim calcmode="lin" valueType="num">
                                      <p:cBhvr>
                                        <p:cTn id="23" dur="500" fill="hold"/>
                                        <p:tgtEl>
                                          <p:spTgt spid="4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p:cTn id="27" dur="500" fill="hold"/>
                                        <p:tgtEl>
                                          <p:spTgt spid="48"/>
                                        </p:tgtEl>
                                        <p:attrNameLst>
                                          <p:attrName>ppt_x</p:attrName>
                                        </p:attrNameLst>
                                      </p:cBhvr>
                                      <p:tavLst>
                                        <p:tav tm="0">
                                          <p:val>
                                            <p:strVal val="1+#ppt_w/2"/>
                                          </p:val>
                                        </p:tav>
                                        <p:tav tm="100000">
                                          <p:val>
                                            <p:strVal val="#ppt_x"/>
                                          </p:val>
                                        </p:tav>
                                      </p:tavLst>
                                    </p:anim>
                                    <p:anim calcmode="lin" valueType="num">
                                      <p:cBhvr>
                                        <p:cTn id="28" dur="500" fill="hold"/>
                                        <p:tgtEl>
                                          <p:spTgt spid="48"/>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45"/>
                                        </p:tgtEl>
                                        <p:attrNameLst>
                                          <p:attrName>style.visibility</p:attrName>
                                        </p:attrNameLst>
                                      </p:cBhvr>
                                      <p:to>
                                        <p:strVal val="visible"/>
                                      </p:to>
                                    </p:set>
                                    <p:anim calcmode="lin" valueType="num">
                                      <p:cBhvr>
                                        <p:cTn id="32" dur="500" fill="hold"/>
                                        <p:tgtEl>
                                          <p:spTgt spid="45"/>
                                        </p:tgtEl>
                                        <p:attrNameLst>
                                          <p:attrName>ppt_x</p:attrName>
                                        </p:attrNameLst>
                                      </p:cBhvr>
                                      <p:tavLst>
                                        <p:tav tm="0">
                                          <p:val>
                                            <p:strVal val="1+#ppt_w/2"/>
                                          </p:val>
                                        </p:tav>
                                        <p:tav tm="100000">
                                          <p:val>
                                            <p:strVal val="#ppt_x"/>
                                          </p:val>
                                        </p:tav>
                                      </p:tavLst>
                                    </p:anim>
                                    <p:anim calcmode="lin" valueType="num">
                                      <p:cBhvr>
                                        <p:cTn id="33" dur="500" fill="hold"/>
                                        <p:tgtEl>
                                          <p:spTgt spid="45"/>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1000"/>
                                        <p:tgtEl>
                                          <p:spTgt spid="54"/>
                                        </p:tgtEl>
                                      </p:cBhvr>
                                    </p:animEffect>
                                    <p:anim calcmode="lin" valueType="num">
                                      <p:cBhvr>
                                        <p:cTn id="38" dur="1000" fill="hold"/>
                                        <p:tgtEl>
                                          <p:spTgt spid="54"/>
                                        </p:tgtEl>
                                        <p:attrNameLst>
                                          <p:attrName>ppt_x</p:attrName>
                                        </p:attrNameLst>
                                      </p:cBhvr>
                                      <p:tavLst>
                                        <p:tav tm="0">
                                          <p:val>
                                            <p:strVal val="#ppt_x"/>
                                          </p:val>
                                        </p:tav>
                                        <p:tav tm="100000">
                                          <p:val>
                                            <p:strVal val="#ppt_x"/>
                                          </p:val>
                                        </p:tav>
                                      </p:tavLst>
                                    </p:anim>
                                    <p:anim calcmode="lin" valueType="num">
                                      <p:cBhvr>
                                        <p:cTn id="39" dur="1000" fill="hold"/>
                                        <p:tgtEl>
                                          <p:spTgt spid="54"/>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42" presetClass="entr" presetSubtype="0"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1000"/>
                                        <p:tgtEl>
                                          <p:spTgt spid="56"/>
                                        </p:tgtEl>
                                      </p:cBhvr>
                                    </p:animEffect>
                                    <p:anim calcmode="lin" valueType="num">
                                      <p:cBhvr>
                                        <p:cTn id="44" dur="1000" fill="hold"/>
                                        <p:tgtEl>
                                          <p:spTgt spid="56"/>
                                        </p:tgtEl>
                                        <p:attrNameLst>
                                          <p:attrName>ppt_x</p:attrName>
                                        </p:attrNameLst>
                                      </p:cBhvr>
                                      <p:tavLst>
                                        <p:tav tm="0">
                                          <p:val>
                                            <p:strVal val="#ppt_x"/>
                                          </p:val>
                                        </p:tav>
                                        <p:tav tm="100000">
                                          <p:val>
                                            <p:strVal val="#ppt_x"/>
                                          </p:val>
                                        </p:tav>
                                      </p:tavLst>
                                    </p:anim>
                                    <p:anim calcmode="lin" valueType="num">
                                      <p:cBhvr>
                                        <p:cTn id="45"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autoUpdateAnimBg="0"/>
      <p:bldP spid="48" grpId="0" bldLvl="0" animBg="1" autoUpdateAnimBg="0"/>
      <p:bldP spid="49" grpId="0" bldLvl="0" animBg="1" autoUpdateAnimBg="0"/>
      <p:bldP spid="50" grpId="0" bldLvl="0" animBg="1" autoUpdateAnimBg="0"/>
      <p:bldP spid="51" grpId="0" bldLvl="0" animBg="1" autoUpdateAnimBg="0"/>
      <p:bldP spid="52" grpId="0" bldLvl="0" animBg="1" autoUpdateAnimBg="0"/>
      <p:bldP spid="54" grpId="0" bldLvl="0" autoUpdateAnimBg="0"/>
      <p:bldP spid="56" grpId="0" bldLvl="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SubTitle"/>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SubTitle"/>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SubTitle"/>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SubTitle"/>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SubTitle"/>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SubTitle"/>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SubTitle"/>
  <p:tag name="MH_ORDER" val="4"/>
</p:tagLst>
</file>

<file path=ppt/theme/theme1.xml><?xml version="1.0" encoding="utf-8"?>
<a:theme xmlns:a="http://schemas.openxmlformats.org/drawingml/2006/main" name="Office 主题">
  <a:themeElements>
    <a:clrScheme name="自定义 677">
      <a:dk1>
        <a:sysClr val="windowText" lastClr="000000"/>
      </a:dk1>
      <a:lt1>
        <a:sysClr val="window" lastClr="FFFFFF"/>
      </a:lt1>
      <a:dk2>
        <a:srgbClr val="78AF74"/>
      </a:dk2>
      <a:lt2>
        <a:srgbClr val="E7E6E6"/>
      </a:lt2>
      <a:accent1>
        <a:srgbClr val="92B5C2"/>
      </a:accent1>
      <a:accent2>
        <a:srgbClr val="78AF74"/>
      </a:accent2>
      <a:accent3>
        <a:srgbClr val="92B5C2"/>
      </a:accent3>
      <a:accent4>
        <a:srgbClr val="78AF74"/>
      </a:accent4>
      <a:accent5>
        <a:srgbClr val="92B5C2"/>
      </a:accent5>
      <a:accent6>
        <a:srgbClr val="78AF74"/>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TotalTime>
  <Words>2343</Words>
  <Application>Microsoft Office PowerPoint</Application>
  <PresentationFormat>宽屏</PresentationFormat>
  <Paragraphs>281</Paragraphs>
  <Slides>39</Slides>
  <Notes>31</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方正粗谭黑简体</vt:lpstr>
      <vt:lpstr>方正兰亭黑_GBK</vt:lpstr>
      <vt:lpstr>微软雅黑</vt:lpstr>
      <vt:lpstr>微软雅黑 Light</vt:lpstr>
      <vt:lpstr>Agency FB</vt:lpstr>
      <vt:lpstr>Arial</vt:lpstr>
      <vt:lpstr>Arial Black</vt:lpstr>
      <vt:lpstr>Calibri</vt:lpstr>
      <vt:lpstr>Verdana</vt:lpstr>
      <vt:lpstr>Office 主题</vt:lpstr>
      <vt:lpstr>PowerPoint 演示文稿</vt:lpstr>
      <vt:lpstr>PowerPoint 演示文稿</vt:lpstr>
      <vt:lpstr>PowerPoint 演示文稿</vt:lpstr>
      <vt:lpstr>7.2.1软件测试的目标</vt:lpstr>
      <vt:lpstr>7.2.1软件测试的目标</vt:lpstr>
      <vt:lpstr>7.2.1软件测试的目标</vt:lpstr>
      <vt:lpstr>PowerPoint 演示文稿</vt:lpstr>
      <vt:lpstr>7.2.2软件测试准则</vt:lpstr>
      <vt:lpstr>7.2.2软件测试准则</vt:lpstr>
      <vt:lpstr>PowerPoint 演示文稿</vt:lpstr>
      <vt:lpstr>7.2.3测试方法</vt:lpstr>
      <vt:lpstr>7.2.3测试方法</vt:lpstr>
      <vt:lpstr>7.2.3测试方法</vt:lpstr>
      <vt:lpstr>7.2.3测试方法</vt:lpstr>
      <vt:lpstr>7.2.3测试方法</vt:lpstr>
      <vt:lpstr>7.2.3测试方法</vt:lpstr>
      <vt:lpstr>7.2.3测试方法</vt:lpstr>
      <vt:lpstr>7.2.3测试方法</vt:lpstr>
      <vt:lpstr>7.2.3测试方法</vt:lpstr>
      <vt:lpstr>PowerPoint 演示文稿</vt:lpstr>
      <vt:lpstr>7.2.4测试步骤</vt:lpstr>
      <vt:lpstr>7.2.4测试步骤</vt:lpstr>
      <vt:lpstr>7.2.4测试步骤</vt:lpstr>
      <vt:lpstr>7.2.4测试步骤</vt:lpstr>
      <vt:lpstr>7.2.4测试步骤</vt:lpstr>
      <vt:lpstr>7.2.4测试步骤</vt:lpstr>
      <vt:lpstr>7.2.4测试步骤</vt:lpstr>
      <vt:lpstr>7.2.4测试步骤</vt:lpstr>
      <vt:lpstr>7.2.4测试步骤</vt:lpstr>
      <vt:lpstr>7.2.4测试步骤</vt:lpstr>
      <vt:lpstr>7.2.4测试步骤</vt:lpstr>
      <vt:lpstr>7.2.4测试步骤</vt:lpstr>
      <vt:lpstr>PowerPoint 演示文稿</vt:lpstr>
      <vt:lpstr>7.2.5测试阶段的信息流</vt:lpstr>
      <vt:lpstr>7.2.5测试阶段的信息流</vt:lpstr>
      <vt:lpstr>7.2.5测试阶段的信息流</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小清新PPT</dc:title>
  <dc:subject>RP</dc:subject>
  <dc:creator>rabbitbaby</dc:creator>
  <cp:keywords>RP</cp:keywords>
  <dc:description>RP</dc:description>
  <cp:lastModifiedBy>qiao hanyue</cp:lastModifiedBy>
  <cp:revision>49</cp:revision>
  <dcterms:created xsi:type="dcterms:W3CDTF">2015-05-05T08:02:14Z</dcterms:created>
  <dcterms:modified xsi:type="dcterms:W3CDTF">2019-05-15T16:25:35Z</dcterms:modified>
  <cp:category>RP</cp:category>
  <cp:contentStatus>RP</cp:contentStatus>
</cp:coreProperties>
</file>